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8" r:id="rId3"/>
    <p:sldId id="259" r:id="rId4"/>
    <p:sldId id="260" r:id="rId5"/>
    <p:sldId id="261" r:id="rId6"/>
    <p:sldId id="262" r:id="rId7"/>
    <p:sldId id="264" r:id="rId8"/>
    <p:sldId id="266" r:id="rId9"/>
    <p:sldId id="267" r:id="rId10"/>
    <p:sldId id="268" r:id="rId11"/>
    <p:sldId id="269" r:id="rId12"/>
    <p:sldId id="272" r:id="rId13"/>
    <p:sldId id="273" r:id="rId14"/>
    <p:sldId id="276" r:id="rId15"/>
    <p:sldId id="274" r:id="rId16"/>
    <p:sldId id="275" r:id="rId17"/>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FF6825-35A4-4FF7-9A25-249E3F925325}" type="datetimeFigureOut">
              <a:rPr lang="sl-SI" smtClean="0"/>
              <a:t>30. 05. 2022</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C8E877-DAC2-4414-A371-17D5FB12AC54}" type="slidenum">
              <a:rPr lang="sl-SI" smtClean="0"/>
              <a:t>‹#›</a:t>
            </a:fld>
            <a:endParaRPr lang="sl-SI"/>
          </a:p>
        </p:txBody>
      </p:sp>
    </p:spTree>
    <p:extLst>
      <p:ext uri="{BB962C8B-B14F-4D97-AF65-F5344CB8AC3E}">
        <p14:creationId xmlns:p14="http://schemas.microsoft.com/office/powerpoint/2010/main" val="1053273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Shape 73"/>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86605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Uredite slog podnaslova matrice</a:t>
            </a:r>
            <a:endParaRPr lang="sl-SI"/>
          </a:p>
        </p:txBody>
      </p:sp>
      <p:sp>
        <p:nvSpPr>
          <p:cNvPr id="4" name="Označba mesta datuma 3"/>
          <p:cNvSpPr>
            <a:spLocks noGrp="1"/>
          </p:cNvSpPr>
          <p:nvPr>
            <p:ph type="dt" sz="half" idx="10"/>
          </p:nvPr>
        </p:nvSpPr>
        <p:spPr/>
        <p:txBody>
          <a:bodyPr/>
          <a:lstStyle/>
          <a:p>
            <a:fld id="{56E916B1-FB10-44A1-8944-A1D2E4ED270B}" type="datetimeFigureOut">
              <a:rPr lang="sl-SI" smtClean="0"/>
              <a:t>30. 05. 2022</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89C0DC4-6234-48D6-99F2-7F1F67A25E1E}" type="slidenum">
              <a:rPr lang="sl-SI" smtClean="0"/>
              <a:t>‹#›</a:t>
            </a:fld>
            <a:endParaRPr lang="sl-SI"/>
          </a:p>
        </p:txBody>
      </p:sp>
    </p:spTree>
    <p:extLst>
      <p:ext uri="{BB962C8B-B14F-4D97-AF65-F5344CB8AC3E}">
        <p14:creationId xmlns:p14="http://schemas.microsoft.com/office/powerpoint/2010/main" val="3731831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56E916B1-FB10-44A1-8944-A1D2E4ED270B}" type="datetimeFigureOut">
              <a:rPr lang="sl-SI" smtClean="0"/>
              <a:t>30. 05. 2022</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89C0DC4-6234-48D6-99F2-7F1F67A25E1E}" type="slidenum">
              <a:rPr lang="sl-SI" smtClean="0"/>
              <a:t>‹#›</a:t>
            </a:fld>
            <a:endParaRPr lang="sl-SI"/>
          </a:p>
        </p:txBody>
      </p:sp>
    </p:spTree>
    <p:extLst>
      <p:ext uri="{BB962C8B-B14F-4D97-AF65-F5344CB8AC3E}">
        <p14:creationId xmlns:p14="http://schemas.microsoft.com/office/powerpoint/2010/main" val="359695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56E916B1-FB10-44A1-8944-A1D2E4ED270B}" type="datetimeFigureOut">
              <a:rPr lang="sl-SI" smtClean="0"/>
              <a:t>30. 05. 2022</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89C0DC4-6234-48D6-99F2-7F1F67A25E1E}" type="slidenum">
              <a:rPr lang="sl-SI" smtClean="0"/>
              <a:t>‹#›</a:t>
            </a:fld>
            <a:endParaRPr lang="sl-SI"/>
          </a:p>
        </p:txBody>
      </p:sp>
    </p:spTree>
    <p:extLst>
      <p:ext uri="{BB962C8B-B14F-4D97-AF65-F5344CB8AC3E}">
        <p14:creationId xmlns:p14="http://schemas.microsoft.com/office/powerpoint/2010/main" val="3364534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sl" smtClean="0"/>
              <a:pPr/>
              <a:t>‹#›</a:t>
            </a:fld>
            <a:endParaRPr lang="sl"/>
          </a:p>
        </p:txBody>
      </p:sp>
    </p:spTree>
    <p:extLst>
      <p:ext uri="{BB962C8B-B14F-4D97-AF65-F5344CB8AC3E}">
        <p14:creationId xmlns:p14="http://schemas.microsoft.com/office/powerpoint/2010/main" val="125846828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56E916B1-FB10-44A1-8944-A1D2E4ED270B}" type="datetimeFigureOut">
              <a:rPr lang="sl-SI" smtClean="0"/>
              <a:t>30. 05. 2022</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89C0DC4-6234-48D6-99F2-7F1F67A25E1E}" type="slidenum">
              <a:rPr lang="sl-SI" smtClean="0"/>
              <a:t>‹#›</a:t>
            </a:fld>
            <a:endParaRPr lang="sl-SI"/>
          </a:p>
        </p:txBody>
      </p:sp>
    </p:spTree>
    <p:extLst>
      <p:ext uri="{BB962C8B-B14F-4D97-AF65-F5344CB8AC3E}">
        <p14:creationId xmlns:p14="http://schemas.microsoft.com/office/powerpoint/2010/main" val="1871206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56E916B1-FB10-44A1-8944-A1D2E4ED270B}" type="datetimeFigureOut">
              <a:rPr lang="sl-SI" smtClean="0"/>
              <a:t>30. 05. 2022</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89C0DC4-6234-48D6-99F2-7F1F67A25E1E}" type="slidenum">
              <a:rPr lang="sl-SI" smtClean="0"/>
              <a:t>‹#›</a:t>
            </a:fld>
            <a:endParaRPr lang="sl-SI"/>
          </a:p>
        </p:txBody>
      </p:sp>
    </p:spTree>
    <p:extLst>
      <p:ext uri="{BB962C8B-B14F-4D97-AF65-F5344CB8AC3E}">
        <p14:creationId xmlns:p14="http://schemas.microsoft.com/office/powerpoint/2010/main" val="3067928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56E916B1-FB10-44A1-8944-A1D2E4ED270B}" type="datetimeFigureOut">
              <a:rPr lang="sl-SI" smtClean="0"/>
              <a:t>30. 05. 2022</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089C0DC4-6234-48D6-99F2-7F1F67A25E1E}" type="slidenum">
              <a:rPr lang="sl-SI" smtClean="0"/>
              <a:t>‹#›</a:t>
            </a:fld>
            <a:endParaRPr lang="sl-SI"/>
          </a:p>
        </p:txBody>
      </p:sp>
    </p:spTree>
    <p:extLst>
      <p:ext uri="{BB962C8B-B14F-4D97-AF65-F5344CB8AC3E}">
        <p14:creationId xmlns:p14="http://schemas.microsoft.com/office/powerpoint/2010/main" val="2931576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56E916B1-FB10-44A1-8944-A1D2E4ED270B}" type="datetimeFigureOut">
              <a:rPr lang="sl-SI" smtClean="0"/>
              <a:t>30. 05. 2022</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089C0DC4-6234-48D6-99F2-7F1F67A25E1E}" type="slidenum">
              <a:rPr lang="sl-SI" smtClean="0"/>
              <a:t>‹#›</a:t>
            </a:fld>
            <a:endParaRPr lang="sl-SI"/>
          </a:p>
        </p:txBody>
      </p:sp>
    </p:spTree>
    <p:extLst>
      <p:ext uri="{BB962C8B-B14F-4D97-AF65-F5344CB8AC3E}">
        <p14:creationId xmlns:p14="http://schemas.microsoft.com/office/powerpoint/2010/main" val="2909194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56E916B1-FB10-44A1-8944-A1D2E4ED270B}" type="datetimeFigureOut">
              <a:rPr lang="sl-SI" smtClean="0"/>
              <a:t>30. 05. 2022</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089C0DC4-6234-48D6-99F2-7F1F67A25E1E}" type="slidenum">
              <a:rPr lang="sl-SI" smtClean="0"/>
              <a:t>‹#›</a:t>
            </a:fld>
            <a:endParaRPr lang="sl-SI"/>
          </a:p>
        </p:txBody>
      </p:sp>
    </p:spTree>
    <p:extLst>
      <p:ext uri="{BB962C8B-B14F-4D97-AF65-F5344CB8AC3E}">
        <p14:creationId xmlns:p14="http://schemas.microsoft.com/office/powerpoint/2010/main" val="341530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56E916B1-FB10-44A1-8944-A1D2E4ED270B}" type="datetimeFigureOut">
              <a:rPr lang="sl-SI" smtClean="0"/>
              <a:t>30. 05. 2022</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089C0DC4-6234-48D6-99F2-7F1F67A25E1E}" type="slidenum">
              <a:rPr lang="sl-SI" smtClean="0"/>
              <a:t>‹#›</a:t>
            </a:fld>
            <a:endParaRPr lang="sl-SI"/>
          </a:p>
        </p:txBody>
      </p:sp>
    </p:spTree>
    <p:extLst>
      <p:ext uri="{BB962C8B-B14F-4D97-AF65-F5344CB8AC3E}">
        <p14:creationId xmlns:p14="http://schemas.microsoft.com/office/powerpoint/2010/main" val="1338194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56E916B1-FB10-44A1-8944-A1D2E4ED270B}" type="datetimeFigureOut">
              <a:rPr lang="sl-SI" smtClean="0"/>
              <a:t>30. 05. 2022</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089C0DC4-6234-48D6-99F2-7F1F67A25E1E}" type="slidenum">
              <a:rPr lang="sl-SI" smtClean="0"/>
              <a:t>‹#›</a:t>
            </a:fld>
            <a:endParaRPr lang="sl-SI"/>
          </a:p>
        </p:txBody>
      </p:sp>
    </p:spTree>
    <p:extLst>
      <p:ext uri="{BB962C8B-B14F-4D97-AF65-F5344CB8AC3E}">
        <p14:creationId xmlns:p14="http://schemas.microsoft.com/office/powerpoint/2010/main" val="1432244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56E916B1-FB10-44A1-8944-A1D2E4ED270B}" type="datetimeFigureOut">
              <a:rPr lang="sl-SI" smtClean="0"/>
              <a:t>30. 05. 2022</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089C0DC4-6234-48D6-99F2-7F1F67A25E1E}" type="slidenum">
              <a:rPr lang="sl-SI" smtClean="0"/>
              <a:t>‹#›</a:t>
            </a:fld>
            <a:endParaRPr lang="sl-SI"/>
          </a:p>
        </p:txBody>
      </p:sp>
    </p:spTree>
    <p:extLst>
      <p:ext uri="{BB962C8B-B14F-4D97-AF65-F5344CB8AC3E}">
        <p14:creationId xmlns:p14="http://schemas.microsoft.com/office/powerpoint/2010/main" val="297082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E916B1-FB10-44A1-8944-A1D2E4ED270B}" type="datetimeFigureOut">
              <a:rPr lang="sl-SI" smtClean="0"/>
              <a:t>30. 05. 2022</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9C0DC4-6234-48D6-99F2-7F1F67A25E1E}" type="slidenum">
              <a:rPr lang="sl-SI" smtClean="0"/>
              <a:t>‹#›</a:t>
            </a:fld>
            <a:endParaRPr lang="sl-SI"/>
          </a:p>
        </p:txBody>
      </p:sp>
    </p:spTree>
    <p:extLst>
      <p:ext uri="{BB962C8B-B14F-4D97-AF65-F5344CB8AC3E}">
        <p14:creationId xmlns:p14="http://schemas.microsoft.com/office/powerpoint/2010/main" val="94025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8.jpeg"/><Relationship Id="rId7" Type="http://schemas.openxmlformats.org/officeDocument/2006/relationships/image" Target="../media/image12.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jpeg"/><Relationship Id="rId7"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0.jpeg"/><Relationship Id="rId7"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1.jpe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12.jpeg"/><Relationship Id="rId5" Type="http://schemas.openxmlformats.org/officeDocument/2006/relationships/image" Target="../media/image3.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jpe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18.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2" cstate="print">
            <a:extLst>
              <a:ext uri="{28A0092B-C50C-407E-A947-70E740481C1C}">
                <a14:useLocalDpi xmlns:a14="http://schemas.microsoft.com/office/drawing/2010/main" val="0"/>
              </a:ext>
            </a:extLst>
          </a:blip>
          <a:srcRect l="6780" t="9847" r="5085" b="11999"/>
          <a:stretch>
            <a:fillRect/>
          </a:stretch>
        </p:blipFill>
        <p:spPr>
          <a:xfrm>
            <a:off x="1666844" y="1571612"/>
            <a:ext cx="3611588" cy="5000660"/>
          </a:xfrm>
          <a:prstGeom prst="rect">
            <a:avLst/>
          </a:prstGeom>
          <a:solidFill>
            <a:schemeClr val="tx1"/>
          </a:solidFill>
          <a:ln w="38100">
            <a:solidFill>
              <a:schemeClr val="tx1"/>
            </a:solidFill>
          </a:ln>
        </p:spPr>
      </p:pic>
      <p:pic>
        <p:nvPicPr>
          <p:cNvPr id="3" name="Slika 2"/>
          <p:cNvPicPr>
            <a:picLocks noChangeAspect="1"/>
          </p:cNvPicPr>
          <p:nvPr/>
        </p:nvPicPr>
        <p:blipFill>
          <a:blip r:embed="rId3" cstate="print">
            <a:extLst>
              <a:ext uri="{28A0092B-C50C-407E-A947-70E740481C1C}">
                <a14:useLocalDpi xmlns:a14="http://schemas.microsoft.com/office/drawing/2010/main" val="0"/>
              </a:ext>
            </a:extLst>
          </a:blip>
          <a:srcRect l="4545" t="3762" r="4559" b="9691"/>
          <a:stretch>
            <a:fillRect/>
          </a:stretch>
        </p:blipFill>
        <p:spPr>
          <a:xfrm rot="10800000" flipV="1">
            <a:off x="5453058" y="2331237"/>
            <a:ext cx="5015692" cy="3176605"/>
          </a:xfrm>
          <a:prstGeom prst="rect">
            <a:avLst/>
          </a:prstGeom>
          <a:solidFill>
            <a:schemeClr val="tx1"/>
          </a:solidFill>
          <a:ln w="38100" cmpd="sng">
            <a:solidFill>
              <a:schemeClr val="tx1"/>
            </a:solidFill>
          </a:ln>
        </p:spPr>
      </p:pic>
      <p:sp>
        <p:nvSpPr>
          <p:cNvPr id="5" name="PoljeZBesedilom 4"/>
          <p:cNvSpPr txBox="1"/>
          <p:nvPr/>
        </p:nvSpPr>
        <p:spPr>
          <a:xfrm>
            <a:off x="5310182" y="5929331"/>
            <a:ext cx="5999858" cy="307777"/>
          </a:xfrm>
          <a:prstGeom prst="rect">
            <a:avLst/>
          </a:prstGeom>
          <a:noFill/>
        </p:spPr>
        <p:txBody>
          <a:bodyPr wrap="square" rtlCol="0">
            <a:spAutoFit/>
          </a:bodyPr>
          <a:lstStyle/>
          <a:p>
            <a:r>
              <a:rPr lang="sl-SI" sz="1400" dirty="0"/>
              <a:t>Forma </a:t>
            </a:r>
            <a:r>
              <a:rPr lang="sl-SI" sz="1400" dirty="0" err="1"/>
              <a:t>VIVa</a:t>
            </a:r>
            <a:r>
              <a:rPr lang="sl-SI" sz="1400" dirty="0"/>
              <a:t> 1 in 2, Nina Razgoršek, učenka 8.b razreda OŠ Koroški jeklarji</a:t>
            </a:r>
          </a:p>
        </p:txBody>
      </p:sp>
      <p:sp>
        <p:nvSpPr>
          <p:cNvPr id="6" name="PoljeZBesedilom 5"/>
          <p:cNvSpPr txBox="1"/>
          <p:nvPr/>
        </p:nvSpPr>
        <p:spPr>
          <a:xfrm>
            <a:off x="1524000" y="714356"/>
            <a:ext cx="9001188" cy="1938992"/>
          </a:xfrm>
          <a:prstGeom prst="rect">
            <a:avLst/>
          </a:prstGeom>
          <a:noFill/>
        </p:spPr>
        <p:txBody>
          <a:bodyPr wrap="square" rtlCol="0">
            <a:spAutoFit/>
          </a:bodyPr>
          <a:lstStyle/>
          <a:p>
            <a:pPr algn="ctr"/>
            <a:r>
              <a:rPr lang="sl-SI" sz="3200" b="1" dirty="0"/>
              <a:t>Kulturni tabor ZGODBE FORMA VIV, </a:t>
            </a:r>
          </a:p>
          <a:p>
            <a:pPr algn="ctr"/>
            <a:r>
              <a:rPr lang="sl-SI" sz="3200" b="1" dirty="0"/>
              <a:t>                                                                  </a:t>
            </a:r>
            <a:r>
              <a:rPr lang="sl-SI" sz="2800" b="1" dirty="0"/>
              <a:t>OŠ Koroški Jeklarji</a:t>
            </a:r>
          </a:p>
          <a:p>
            <a:pPr algn="ctr"/>
            <a:r>
              <a:rPr lang="sl-SI" sz="2800" b="1" dirty="0"/>
              <a:t>                                                                           </a:t>
            </a:r>
            <a:r>
              <a:rPr lang="sl-SI" sz="2000" b="1" dirty="0"/>
              <a:t>29.10.2018</a:t>
            </a:r>
          </a:p>
          <a:p>
            <a:pPr algn="ctr"/>
            <a:endParaRPr lang="sl-SI" sz="2800" b="1" dirty="0"/>
          </a:p>
        </p:txBody>
      </p:sp>
      <p:pic>
        <p:nvPicPr>
          <p:cNvPr id="12" name="Slika 11"/>
          <p:cNvPicPr>
            <a:picLocks noChangeAspect="1"/>
          </p:cNvPicPr>
          <p:nvPr/>
        </p:nvPicPr>
        <p:blipFill>
          <a:blip r:embed="rId4" cstate="print"/>
          <a:stretch>
            <a:fillRect/>
          </a:stretch>
        </p:blipFill>
        <p:spPr>
          <a:xfrm>
            <a:off x="4024299" y="142853"/>
            <a:ext cx="857255" cy="568587"/>
          </a:xfrm>
          <a:prstGeom prst="rect">
            <a:avLst/>
          </a:prstGeom>
        </p:spPr>
      </p:pic>
      <p:pic>
        <p:nvPicPr>
          <p:cNvPr id="1026" name="Picture 26" descr="Logo_EKP_socialni_sklad_SLO_slogan"/>
          <p:cNvPicPr>
            <a:picLocks noChangeAspect="1" noChangeArrowheads="1"/>
          </p:cNvPicPr>
          <p:nvPr/>
        </p:nvPicPr>
        <p:blipFill>
          <a:blip r:embed="rId5" cstate="print"/>
          <a:srcRect t="17587" b="22348"/>
          <a:stretch>
            <a:fillRect/>
          </a:stretch>
        </p:blipFill>
        <p:spPr bwMode="auto">
          <a:xfrm>
            <a:off x="8888418" y="214290"/>
            <a:ext cx="1779583" cy="517782"/>
          </a:xfrm>
          <a:prstGeom prst="rect">
            <a:avLst/>
          </a:prstGeom>
          <a:noFill/>
          <a:ln w="9525">
            <a:noFill/>
            <a:miter lim="800000"/>
            <a:headEnd/>
            <a:tailEnd/>
          </a:ln>
        </p:spPr>
      </p:pic>
      <p:pic>
        <p:nvPicPr>
          <p:cNvPr id="1027" name="Picture 25" descr="MIZS_slovenščina"/>
          <p:cNvPicPr>
            <a:picLocks noChangeAspect="1" noChangeArrowheads="1"/>
          </p:cNvPicPr>
          <p:nvPr/>
        </p:nvPicPr>
        <p:blipFill>
          <a:blip r:embed="rId6" cstate="print"/>
          <a:srcRect/>
          <a:stretch>
            <a:fillRect/>
          </a:stretch>
        </p:blipFill>
        <p:spPr bwMode="auto">
          <a:xfrm>
            <a:off x="7096133" y="285728"/>
            <a:ext cx="1927221" cy="311330"/>
          </a:xfrm>
          <a:prstGeom prst="rect">
            <a:avLst/>
          </a:prstGeom>
          <a:noFill/>
          <a:ln w="9525">
            <a:noFill/>
            <a:miter lim="800000"/>
            <a:headEnd/>
            <a:tailEnd/>
          </a:ln>
        </p:spPr>
      </p:pic>
      <p:pic>
        <p:nvPicPr>
          <p:cNvPr id="15" name="Slika 14" descr="Slika, ki vsebuje besede izrezek&#10;&#10;Opis, ustvarjen z visoko stopnjo zanesljivosti.">
            <a:extLst>
              <a:ext uri="{FF2B5EF4-FFF2-40B4-BE49-F238E27FC236}">
                <a16:creationId xmlns:a16="http://schemas.microsoft.com/office/drawing/2014/main" xmlns="" id="{6C3EDED5-53CD-4098-8284-DD328CB541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9721" y="214290"/>
            <a:ext cx="2027667" cy="377104"/>
          </a:xfrm>
          <a:prstGeom prst="rect">
            <a:avLst/>
          </a:prstGeom>
        </p:spPr>
      </p:pic>
      <p:pic>
        <p:nvPicPr>
          <p:cNvPr id="16" name="Shape 58"/>
          <p:cNvPicPr preferRelativeResize="0"/>
          <p:nvPr/>
        </p:nvPicPr>
        <p:blipFill>
          <a:blip r:embed="rId8" cstate="print">
            <a:alphaModFix/>
          </a:blip>
          <a:stretch>
            <a:fillRect/>
          </a:stretch>
        </p:blipFill>
        <p:spPr>
          <a:xfrm>
            <a:off x="5238745" y="142853"/>
            <a:ext cx="360377" cy="576571"/>
          </a:xfrm>
          <a:prstGeom prst="rect">
            <a:avLst/>
          </a:prstGeom>
          <a:noFill/>
          <a:ln>
            <a:noFill/>
          </a:ln>
        </p:spPr>
      </p:pic>
      <p:pic>
        <p:nvPicPr>
          <p:cNvPr id="17" name="Picture 2" descr="Rezultat iskanja slik za logotip filozofske fakultete v Ljubljani"/>
          <p:cNvPicPr>
            <a:picLocks noChangeAspect="1" noChangeArrowheads="1"/>
          </p:cNvPicPr>
          <p:nvPr/>
        </p:nvPicPr>
        <p:blipFill>
          <a:blip r:embed="rId9" cstate="print"/>
          <a:srcRect/>
          <a:stretch>
            <a:fillRect/>
          </a:stretch>
        </p:blipFill>
        <p:spPr bwMode="auto">
          <a:xfrm>
            <a:off x="6096000" y="0"/>
            <a:ext cx="785838" cy="785838"/>
          </a:xfrm>
          <a:prstGeom prst="rect">
            <a:avLst/>
          </a:prstGeom>
          <a:noFill/>
        </p:spPr>
      </p:pic>
    </p:spTree>
    <p:extLst>
      <p:ext uri="{BB962C8B-B14F-4D97-AF65-F5344CB8AC3E}">
        <p14:creationId xmlns:p14="http://schemas.microsoft.com/office/powerpoint/2010/main" val="353172565"/>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816E3439-773B-4C50-A94F-934DDE172D31}"/>
              </a:ext>
            </a:extLst>
          </p:cNvPr>
          <p:cNvSpPr>
            <a:spLocks noGrp="1"/>
          </p:cNvSpPr>
          <p:nvPr>
            <p:ph type="title"/>
          </p:nvPr>
        </p:nvSpPr>
        <p:spPr>
          <a:xfrm>
            <a:off x="2207568" y="5445225"/>
            <a:ext cx="7704782" cy="365211"/>
          </a:xfrm>
          <a:solidFill>
            <a:schemeClr val="bg1"/>
          </a:solidFill>
        </p:spPr>
        <p:txBody>
          <a:bodyPr>
            <a:noAutofit/>
          </a:bodyPr>
          <a:lstStyle/>
          <a:p>
            <a:r>
              <a:rPr lang="sl-SI" dirty="0" smtClean="0">
                <a:latin typeface="+mn-lt"/>
                <a:cs typeface="Arial" panose="020B0604020202020204" pitchFamily="34" charset="0"/>
              </a:rPr>
              <a:t>3. korak: DIALOŠKOST </a:t>
            </a:r>
            <a:endParaRPr lang="sl-SI" dirty="0">
              <a:latin typeface="+mn-lt"/>
              <a:cs typeface="Arial" panose="020B0604020202020204" pitchFamily="34" charset="0"/>
            </a:endParaRPr>
          </a:p>
        </p:txBody>
      </p:sp>
      <p:sp>
        <p:nvSpPr>
          <p:cNvPr id="4" name="Označba mesta besedila 3">
            <a:extLst>
              <a:ext uri="{FF2B5EF4-FFF2-40B4-BE49-F238E27FC236}">
                <a16:creationId xmlns:a16="http://schemas.microsoft.com/office/drawing/2014/main" xmlns="" id="{9669F561-4E95-45C3-9632-68B38469A9EB}"/>
              </a:ext>
            </a:extLst>
          </p:cNvPr>
          <p:cNvSpPr>
            <a:spLocks noGrp="1"/>
          </p:cNvSpPr>
          <p:nvPr>
            <p:ph type="body" sz="half" idx="2"/>
          </p:nvPr>
        </p:nvSpPr>
        <p:spPr>
          <a:xfrm>
            <a:off x="2135560" y="5949280"/>
            <a:ext cx="7776790" cy="764704"/>
          </a:xfrm>
          <a:solidFill>
            <a:schemeClr val="bg1"/>
          </a:solidFill>
        </p:spPr>
        <p:txBody>
          <a:bodyPr>
            <a:noAutofit/>
          </a:bodyPr>
          <a:lstStyle/>
          <a:p>
            <a:r>
              <a:rPr lang="sl-SI" sz="2000" dirty="0">
                <a:latin typeface="+mj-lt"/>
                <a:cs typeface="Arial" panose="020B0604020202020204" pitchFamily="34" charset="0"/>
              </a:rPr>
              <a:t>Skupaj z umetniki iščemo kaj forma </a:t>
            </a:r>
            <a:r>
              <a:rPr lang="sl-SI" sz="2000" dirty="0" err="1">
                <a:latin typeface="+mj-lt"/>
                <a:cs typeface="Arial" panose="020B0604020202020204" pitchFamily="34" charset="0"/>
              </a:rPr>
              <a:t>viva</a:t>
            </a:r>
            <a:r>
              <a:rPr lang="sl-SI" sz="2000" dirty="0">
                <a:latin typeface="+mj-lt"/>
                <a:cs typeface="Arial" panose="020B0604020202020204" pitchFamily="34" charset="0"/>
              </a:rPr>
              <a:t> pomeni za njih, za nas, skupaj oblikujemo novo razumevanja, nove pomene</a:t>
            </a:r>
          </a:p>
        </p:txBody>
      </p:sp>
      <p:pic>
        <p:nvPicPr>
          <p:cNvPr id="5" name="Označba mesta slike 4"/>
          <p:cNvPicPr>
            <a:picLocks noGrp="1" noChangeAspect="1"/>
          </p:cNvPicPr>
          <p:nvPr>
            <p:ph type="pic" idx="1"/>
          </p:nvPr>
        </p:nvPicPr>
        <p:blipFill>
          <a:blip r:embed="rId2" cstate="print"/>
          <a:stretch>
            <a:fillRect/>
          </a:stretch>
        </p:blipFill>
        <p:spPr>
          <a:xfrm>
            <a:off x="2464899" y="434975"/>
            <a:ext cx="7190121" cy="4794226"/>
          </a:xfrm>
        </p:spPr>
      </p:pic>
    </p:spTree>
    <p:extLst>
      <p:ext uri="{BB962C8B-B14F-4D97-AF65-F5344CB8AC3E}">
        <p14:creationId xmlns:p14="http://schemas.microsoft.com/office/powerpoint/2010/main" val="377455186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816E3439-773B-4C50-A94F-934DDE172D31}"/>
              </a:ext>
            </a:extLst>
          </p:cNvPr>
          <p:cNvSpPr>
            <a:spLocks noGrp="1"/>
          </p:cNvSpPr>
          <p:nvPr>
            <p:ph type="title"/>
          </p:nvPr>
        </p:nvSpPr>
        <p:spPr>
          <a:xfrm>
            <a:off x="2135560" y="5589240"/>
            <a:ext cx="7848872" cy="360040"/>
          </a:xfrm>
          <a:solidFill>
            <a:schemeClr val="bg1"/>
          </a:solidFill>
        </p:spPr>
        <p:txBody>
          <a:bodyPr>
            <a:noAutofit/>
          </a:bodyPr>
          <a:lstStyle/>
          <a:p>
            <a:r>
              <a:rPr lang="sl-SI" dirty="0" smtClean="0">
                <a:latin typeface="+mn-lt"/>
                <a:cs typeface="Arial" panose="020B0604020202020204" pitchFamily="34" charset="0"/>
              </a:rPr>
              <a:t>4. korak: USTVARJALNOST</a:t>
            </a:r>
            <a:endParaRPr lang="sl-SI" dirty="0">
              <a:latin typeface="+mn-lt"/>
              <a:cs typeface="Arial" panose="020B0604020202020204" pitchFamily="34" charset="0"/>
            </a:endParaRPr>
          </a:p>
        </p:txBody>
      </p:sp>
      <p:sp>
        <p:nvSpPr>
          <p:cNvPr id="4" name="Označba mesta besedila 3">
            <a:extLst>
              <a:ext uri="{FF2B5EF4-FFF2-40B4-BE49-F238E27FC236}">
                <a16:creationId xmlns:a16="http://schemas.microsoft.com/office/drawing/2014/main" xmlns="" id="{9669F561-4E95-45C3-9632-68B38469A9EB}"/>
              </a:ext>
            </a:extLst>
          </p:cNvPr>
          <p:cNvSpPr>
            <a:spLocks noGrp="1"/>
          </p:cNvSpPr>
          <p:nvPr>
            <p:ph type="body" sz="half" idx="2"/>
          </p:nvPr>
        </p:nvSpPr>
        <p:spPr>
          <a:xfrm>
            <a:off x="2063552" y="6093296"/>
            <a:ext cx="7920880" cy="764704"/>
          </a:xfrm>
          <a:solidFill>
            <a:schemeClr val="bg1"/>
          </a:solidFill>
        </p:spPr>
        <p:txBody>
          <a:bodyPr>
            <a:noAutofit/>
          </a:bodyPr>
          <a:lstStyle/>
          <a:p>
            <a:r>
              <a:rPr lang="sl-SI" sz="2000" dirty="0">
                <a:latin typeface="+mj-lt"/>
                <a:cs typeface="Arial" panose="020B0604020202020204" pitchFamily="34" charset="0"/>
              </a:rPr>
              <a:t>V delavnicah skupaj z umetniki ustvarjamo svojo zgodbo o forma </a:t>
            </a:r>
            <a:r>
              <a:rPr lang="sl-SI" sz="2000" dirty="0" err="1">
                <a:latin typeface="+mj-lt"/>
                <a:cs typeface="Arial" panose="020B0604020202020204" pitchFamily="34" charset="0"/>
              </a:rPr>
              <a:t>vivi</a:t>
            </a:r>
            <a:r>
              <a:rPr lang="sl-SI" sz="2000" dirty="0">
                <a:latin typeface="+mj-lt"/>
                <a:cs typeface="Arial" panose="020B0604020202020204" pitchFamily="34" charset="0"/>
              </a:rPr>
              <a:t>  … </a:t>
            </a:r>
            <a:r>
              <a:rPr lang="sl-SI" sz="2000" b="1" dirty="0">
                <a:latin typeface="+mj-lt"/>
                <a:cs typeface="Arial" panose="020B0604020202020204" pitchFamily="34" charset="0"/>
              </a:rPr>
              <a:t>SKOZI</a:t>
            </a:r>
            <a:r>
              <a:rPr lang="sl-SI" sz="2400" b="1" dirty="0">
                <a:latin typeface="+mj-lt"/>
                <a:cs typeface="Arial" panose="020B0604020202020204" pitchFamily="34" charset="0"/>
              </a:rPr>
              <a:t> </a:t>
            </a:r>
            <a:r>
              <a:rPr lang="sl-SI" sz="2800" b="1" dirty="0">
                <a:latin typeface="+mj-lt"/>
                <a:cs typeface="Arial" panose="020B0604020202020204" pitchFamily="34" charset="0"/>
              </a:rPr>
              <a:t>PLES</a:t>
            </a:r>
            <a:r>
              <a:rPr lang="sl-SI" sz="2400" b="1" dirty="0">
                <a:latin typeface="+mj-lt"/>
                <a:cs typeface="Arial" panose="020B0604020202020204" pitchFamily="34" charset="0"/>
              </a:rPr>
              <a:t>.</a:t>
            </a:r>
          </a:p>
        </p:txBody>
      </p:sp>
      <p:pic>
        <p:nvPicPr>
          <p:cNvPr id="9" name="Označba mesta slike 8"/>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1875" r="21875"/>
          <a:stretch>
            <a:fillRect/>
          </a:stretch>
        </p:blipFill>
        <p:spPr>
          <a:xfrm rot="5400000">
            <a:off x="3643771" y="-895435"/>
            <a:ext cx="4832450" cy="7848872"/>
          </a:xfrm>
        </p:spPr>
      </p:pic>
    </p:spTree>
    <p:extLst>
      <p:ext uri="{BB962C8B-B14F-4D97-AF65-F5344CB8AC3E}">
        <p14:creationId xmlns:p14="http://schemas.microsoft.com/office/powerpoint/2010/main" val="247601595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značba mesta slike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556" r="5556"/>
          <a:stretch>
            <a:fillRect/>
          </a:stretch>
        </p:blipFill>
        <p:spPr>
          <a:xfrm>
            <a:off x="1738282" y="285729"/>
            <a:ext cx="8712968" cy="5559425"/>
          </a:xfrm>
        </p:spPr>
      </p:pic>
      <p:sp>
        <p:nvSpPr>
          <p:cNvPr id="6" name="Označba mesta besedila 5"/>
          <p:cNvSpPr>
            <a:spLocks noGrp="1"/>
          </p:cNvSpPr>
          <p:nvPr>
            <p:ph type="body" sz="half" idx="2"/>
          </p:nvPr>
        </p:nvSpPr>
        <p:spPr>
          <a:xfrm>
            <a:off x="1775520" y="6021288"/>
            <a:ext cx="8640960" cy="524006"/>
          </a:xfrm>
          <a:solidFill>
            <a:schemeClr val="bg1"/>
          </a:solidFill>
        </p:spPr>
        <p:txBody>
          <a:bodyPr>
            <a:normAutofit/>
          </a:bodyPr>
          <a:lstStyle/>
          <a:p>
            <a:r>
              <a:rPr lang="sl-SI" sz="2000" dirty="0" smtClean="0"/>
              <a:t> </a:t>
            </a:r>
            <a:r>
              <a:rPr lang="sl-SI" sz="2000" b="1" dirty="0"/>
              <a:t>S</a:t>
            </a:r>
            <a:r>
              <a:rPr lang="sl-SI" sz="2000" b="1" dirty="0" smtClean="0"/>
              <a:t> </a:t>
            </a:r>
            <a:r>
              <a:rPr lang="sl-SI" sz="2800" b="1" dirty="0"/>
              <a:t>FOTOGRAFIJO</a:t>
            </a:r>
            <a:r>
              <a:rPr lang="sl-SI" sz="2000" b="1" dirty="0"/>
              <a:t> </a:t>
            </a:r>
            <a:r>
              <a:rPr lang="sl-SI" sz="2000" b="1" dirty="0" smtClean="0"/>
              <a:t> </a:t>
            </a:r>
            <a:r>
              <a:rPr lang="sl-SI" sz="2000" dirty="0" smtClean="0"/>
              <a:t>so ustvarjali </a:t>
            </a:r>
            <a:r>
              <a:rPr lang="sl-SI" sz="2000" dirty="0"/>
              <a:t>kolaže Forma viv …</a:t>
            </a:r>
          </a:p>
        </p:txBody>
      </p:sp>
    </p:spTree>
    <p:extLst>
      <p:ext uri="{BB962C8B-B14F-4D97-AF65-F5344CB8AC3E}">
        <p14:creationId xmlns:p14="http://schemas.microsoft.com/office/powerpoint/2010/main" val="194262107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2666976" y="5000636"/>
            <a:ext cx="7000924" cy="642942"/>
          </a:xfrm>
          <a:solidFill>
            <a:schemeClr val="bg1"/>
          </a:solidFill>
        </p:spPr>
        <p:txBody>
          <a:bodyPr>
            <a:noAutofit/>
          </a:bodyPr>
          <a:lstStyle/>
          <a:p>
            <a:r>
              <a:rPr lang="sl-SI" b="1" dirty="0" smtClean="0"/>
              <a:t>5. korak: DRUŽBENI ANGAŽMA </a:t>
            </a:r>
            <a:r>
              <a:rPr lang="sl-SI" dirty="0" smtClean="0"/>
              <a:t>… ko našo zgodbo o forma </a:t>
            </a:r>
            <a:r>
              <a:rPr lang="sl-SI" dirty="0" err="1" smtClean="0"/>
              <a:t>vivah</a:t>
            </a:r>
            <a:r>
              <a:rPr lang="sl-SI" dirty="0" smtClean="0"/>
              <a:t> predstavimo drugim…</a:t>
            </a:r>
            <a:endParaRPr lang="sl-SI" dirty="0"/>
          </a:p>
        </p:txBody>
      </p:sp>
      <p:pic>
        <p:nvPicPr>
          <p:cNvPr id="9" name="Označba mesta slike 8"/>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541" r="5541"/>
          <a:stretch>
            <a:fillRect/>
          </a:stretch>
        </p:blipFill>
        <p:spPr>
          <a:xfrm>
            <a:off x="3024166" y="285729"/>
            <a:ext cx="5978044" cy="3882617"/>
          </a:xfrm>
        </p:spPr>
      </p:pic>
      <p:sp>
        <p:nvSpPr>
          <p:cNvPr id="4" name="Označba mesta besedila 3">
            <a:extLst>
              <a:ext uri="{FF2B5EF4-FFF2-40B4-BE49-F238E27FC236}">
                <a16:creationId xmlns:a16="http://schemas.microsoft.com/office/drawing/2014/main" xmlns="" id="{9669F561-4E95-45C3-9632-68B38469A9EB}"/>
              </a:ext>
            </a:extLst>
          </p:cNvPr>
          <p:cNvSpPr>
            <a:spLocks noGrp="1"/>
          </p:cNvSpPr>
          <p:nvPr>
            <p:ph type="body" sz="half" idx="2"/>
          </p:nvPr>
        </p:nvSpPr>
        <p:spPr>
          <a:xfrm>
            <a:off x="2639616" y="5857892"/>
            <a:ext cx="6984776" cy="667452"/>
          </a:xfrm>
          <a:solidFill>
            <a:schemeClr val="bg1"/>
          </a:solidFill>
        </p:spPr>
        <p:txBody>
          <a:bodyPr>
            <a:normAutofit fontScale="25000" lnSpcReduction="20000"/>
          </a:bodyPr>
          <a:lstStyle/>
          <a:p>
            <a:endParaRPr lang="sl-SI" sz="1800" b="1" dirty="0"/>
          </a:p>
          <a:p>
            <a:r>
              <a:rPr lang="sl-SI" sz="8000" dirty="0"/>
              <a:t>… pripovedovalka nagovori naše starše v knjižnici in jih povabi v muzej – v </a:t>
            </a:r>
            <a:r>
              <a:rPr lang="sl-SI" sz="8000" dirty="0" err="1"/>
              <a:t>štavharijo</a:t>
            </a:r>
            <a:r>
              <a:rPr lang="sl-SI" sz="8000" dirty="0"/>
              <a:t> …</a:t>
            </a:r>
          </a:p>
          <a:p>
            <a:endParaRPr lang="sl-SI" sz="2900" b="1" dirty="0"/>
          </a:p>
          <a:p>
            <a:endParaRPr lang="sl-SI" sz="1800" b="1" dirty="0"/>
          </a:p>
          <a:p>
            <a:endParaRPr lang="sl-SI" sz="1800" b="1" dirty="0"/>
          </a:p>
        </p:txBody>
      </p:sp>
    </p:spTree>
    <p:extLst>
      <p:ext uri="{BB962C8B-B14F-4D97-AF65-F5344CB8AC3E}">
        <p14:creationId xmlns:p14="http://schemas.microsoft.com/office/powerpoint/2010/main" val="213595714"/>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značba mesta besedila 3">
            <a:extLst>
              <a:ext uri="{FF2B5EF4-FFF2-40B4-BE49-F238E27FC236}">
                <a16:creationId xmlns:a16="http://schemas.microsoft.com/office/drawing/2014/main" xmlns="" id="{9669F561-4E95-45C3-9632-68B38469A9EB}"/>
              </a:ext>
            </a:extLst>
          </p:cNvPr>
          <p:cNvSpPr>
            <a:spLocks noGrp="1"/>
          </p:cNvSpPr>
          <p:nvPr>
            <p:ph type="body" sz="half" idx="2"/>
          </p:nvPr>
        </p:nvSpPr>
        <p:spPr>
          <a:xfrm>
            <a:off x="4367808" y="6021288"/>
            <a:ext cx="2716924" cy="504056"/>
          </a:xfrm>
          <a:solidFill>
            <a:schemeClr val="bg1"/>
          </a:solidFill>
        </p:spPr>
        <p:txBody>
          <a:bodyPr>
            <a:normAutofit/>
          </a:bodyPr>
          <a:lstStyle/>
          <a:p>
            <a:r>
              <a:rPr lang="sl-SI" sz="2000" b="1" dirty="0">
                <a:latin typeface="+mj-lt"/>
                <a:cs typeface="Arial" panose="020B0604020202020204" pitchFamily="34" charset="0"/>
              </a:rPr>
              <a:t>z GIBOM … </a:t>
            </a:r>
          </a:p>
        </p:txBody>
      </p:sp>
      <p:sp>
        <p:nvSpPr>
          <p:cNvPr id="5" name="Naslov 4"/>
          <p:cNvSpPr>
            <a:spLocks noGrp="1"/>
          </p:cNvSpPr>
          <p:nvPr>
            <p:ph type="title"/>
          </p:nvPr>
        </p:nvSpPr>
        <p:spPr>
          <a:xfrm>
            <a:off x="7392144" y="2348880"/>
            <a:ext cx="2952328" cy="1152128"/>
          </a:xfrm>
        </p:spPr>
        <p:txBody>
          <a:bodyPr>
            <a:normAutofit/>
          </a:bodyPr>
          <a:lstStyle/>
          <a:p>
            <a:r>
              <a:rPr lang="sl-SI" dirty="0"/>
              <a:t>5</a:t>
            </a:r>
          </a:p>
        </p:txBody>
      </p:sp>
      <p:pic>
        <p:nvPicPr>
          <p:cNvPr id="3" name="Označba mesta slike 2"/>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548" r="5548"/>
          <a:stretch>
            <a:fillRect/>
          </a:stretch>
        </p:blipFill>
        <p:spPr>
          <a:xfrm>
            <a:off x="2309786" y="500042"/>
            <a:ext cx="7056784" cy="5400600"/>
          </a:xfrm>
        </p:spPr>
      </p:pic>
    </p:spTree>
    <p:extLst>
      <p:ext uri="{BB962C8B-B14F-4D97-AF65-F5344CB8AC3E}">
        <p14:creationId xmlns:p14="http://schemas.microsoft.com/office/powerpoint/2010/main" val="390020564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avokotnik 4">
            <a:extLst>
              <a:ext uri="{FF2B5EF4-FFF2-40B4-BE49-F238E27FC236}">
                <a16:creationId xmlns:a16="http://schemas.microsoft.com/office/drawing/2014/main" xmlns="" id="{D7150EDB-4843-4469-93D6-81F4CE9E0134}"/>
              </a:ext>
            </a:extLst>
          </p:cNvPr>
          <p:cNvSpPr/>
          <p:nvPr/>
        </p:nvSpPr>
        <p:spPr>
          <a:xfrm>
            <a:off x="1524000" y="4077073"/>
            <a:ext cx="9144000" cy="2780927"/>
          </a:xfrm>
          <a:prstGeom prst="rect">
            <a:avLst/>
          </a:prstGeom>
          <a:gradFill flip="none" rotWithShape="1">
            <a:gsLst>
              <a:gs pos="0">
                <a:schemeClr val="bg1">
                  <a:lumMod val="85000"/>
                </a:scheme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Označba mesta vsebine 2">
            <a:extLst>
              <a:ext uri="{FF2B5EF4-FFF2-40B4-BE49-F238E27FC236}">
                <a16:creationId xmlns:a16="http://schemas.microsoft.com/office/drawing/2014/main" xmlns="" id="{DD2D3F95-BC6D-44D0-9D5A-F33E991CEAB5}"/>
              </a:ext>
            </a:extLst>
          </p:cNvPr>
          <p:cNvSpPr txBox="1">
            <a:spLocks/>
          </p:cNvSpPr>
          <p:nvPr/>
        </p:nvSpPr>
        <p:spPr>
          <a:xfrm>
            <a:off x="4103184" y="2355634"/>
            <a:ext cx="6417094" cy="4051984"/>
          </a:xfrm>
          <a:prstGeom prst="rect">
            <a:avLst/>
          </a:prstGeom>
        </p:spPr>
        <p:txBody>
          <a:bodyPr vert="horz" lIns="91440" tIns="45720" rIns="91440" bIns="45720" rtlCol="0">
            <a:noAutofit/>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2000" kern="1200">
                <a:solidFill>
                  <a:schemeClr val="tx1"/>
                </a:solidFill>
                <a:latin typeface="+mn-lt"/>
                <a:ea typeface="+mn-ea"/>
                <a:cs typeface="+mn-cs"/>
              </a:defRPr>
            </a:lvl9pPr>
          </a:lstStyle>
          <a:p>
            <a:endParaRPr lang="sl-SI" sz="2000"/>
          </a:p>
          <a:p>
            <a:endParaRPr lang="sl-SI" sz="2000" b="1" dirty="0"/>
          </a:p>
        </p:txBody>
      </p:sp>
      <p:sp>
        <p:nvSpPr>
          <p:cNvPr id="7" name="Označba mesta noge 3">
            <a:extLst>
              <a:ext uri="{FF2B5EF4-FFF2-40B4-BE49-F238E27FC236}">
                <a16:creationId xmlns:a16="http://schemas.microsoft.com/office/drawing/2014/main" xmlns="" id="{E1A00A38-3EC6-4E2D-AB45-8772242AC154}"/>
              </a:ext>
            </a:extLst>
          </p:cNvPr>
          <p:cNvSpPr>
            <a:spLocks noGrp="1"/>
          </p:cNvSpPr>
          <p:nvPr>
            <p:ph type="ftr" sz="quarter" idx="11"/>
          </p:nvPr>
        </p:nvSpPr>
        <p:spPr>
          <a:xfrm>
            <a:off x="5231905" y="6356351"/>
            <a:ext cx="4536503" cy="501649"/>
          </a:xfrm>
        </p:spPr>
        <p:txBody>
          <a:bodyPr/>
          <a:lstStyle/>
          <a:p>
            <a:r>
              <a:rPr lang="sl-SI" sz="900" dirty="0"/>
              <a:t>Operacijo sofinancirata Republika Slovenija in Evropska unija iz Evropskega socialnega sklada. </a:t>
            </a:r>
          </a:p>
        </p:txBody>
      </p:sp>
      <p:cxnSp>
        <p:nvCxnSpPr>
          <p:cNvPr id="8" name="Raven povezovalnik 7">
            <a:extLst>
              <a:ext uri="{FF2B5EF4-FFF2-40B4-BE49-F238E27FC236}">
                <a16:creationId xmlns:a16="http://schemas.microsoft.com/office/drawing/2014/main" xmlns="" id="{58F6232C-5B51-45B1-B645-1A92302AD109}"/>
              </a:ext>
            </a:extLst>
          </p:cNvPr>
          <p:cNvCxnSpPr>
            <a:cxnSpLocks/>
          </p:cNvCxnSpPr>
          <p:nvPr/>
        </p:nvCxnSpPr>
        <p:spPr>
          <a:xfrm>
            <a:off x="1524000" y="6453336"/>
            <a:ext cx="81003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Skupina 8">
            <a:extLst>
              <a:ext uri="{FF2B5EF4-FFF2-40B4-BE49-F238E27FC236}">
                <a16:creationId xmlns:a16="http://schemas.microsoft.com/office/drawing/2014/main" xmlns="" id="{37250684-83C5-457B-BA87-6C5EB9DD983D}"/>
              </a:ext>
            </a:extLst>
          </p:cNvPr>
          <p:cNvGrpSpPr/>
          <p:nvPr/>
        </p:nvGrpSpPr>
        <p:grpSpPr>
          <a:xfrm>
            <a:off x="1524000" y="144499"/>
            <a:ext cx="9144000" cy="1097973"/>
            <a:chOff x="0" y="144498"/>
            <a:chExt cx="9144000" cy="1097973"/>
          </a:xfrm>
        </p:grpSpPr>
        <p:pic>
          <p:nvPicPr>
            <p:cNvPr id="10" name="Picture 2" descr="MIZS_slovenščina">
              <a:extLst>
                <a:ext uri="{FF2B5EF4-FFF2-40B4-BE49-F238E27FC236}">
                  <a16:creationId xmlns:a16="http://schemas.microsoft.com/office/drawing/2014/main" xmlns="" id="{2805C079-7AFB-4F0D-812E-A82657D246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4994" y="484854"/>
              <a:ext cx="2181514" cy="3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6" descr="Logo_EKP_socialni_sklad_SLO_slogan">
              <a:extLst>
                <a:ext uri="{FF2B5EF4-FFF2-40B4-BE49-F238E27FC236}">
                  <a16:creationId xmlns:a16="http://schemas.microsoft.com/office/drawing/2014/main" xmlns="" id="{A2E32C6F-17CE-4E81-A267-69D2BA5B9F7D}"/>
                </a:ext>
              </a:extLst>
            </p:cNvPr>
            <p:cNvPicPr/>
            <p:nvPr/>
          </p:nvPicPr>
          <p:blipFill>
            <a:blip r:embed="rId3" cstate="print"/>
            <a:srcRect/>
            <a:stretch>
              <a:fillRect/>
            </a:stretch>
          </p:blipFill>
          <p:spPr bwMode="auto">
            <a:xfrm>
              <a:off x="6300192" y="144498"/>
              <a:ext cx="2227708" cy="1052254"/>
            </a:xfrm>
            <a:prstGeom prst="rect">
              <a:avLst/>
            </a:prstGeom>
            <a:noFill/>
            <a:ln w="9525">
              <a:noFill/>
              <a:miter lim="800000"/>
              <a:headEnd/>
              <a:tailEnd/>
            </a:ln>
          </p:spPr>
        </p:pic>
        <p:pic>
          <p:nvPicPr>
            <p:cNvPr id="13" name="Slika 12">
              <a:extLst>
                <a:ext uri="{FF2B5EF4-FFF2-40B4-BE49-F238E27FC236}">
                  <a16:creationId xmlns:a16="http://schemas.microsoft.com/office/drawing/2014/main" xmlns="" id="{4449350A-637D-44E1-98CC-9CB18603681F}"/>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388352" y="527432"/>
              <a:ext cx="1476000" cy="288000"/>
            </a:xfrm>
            <a:prstGeom prst="rect">
              <a:avLst/>
            </a:prstGeom>
          </p:spPr>
        </p:pic>
        <p:sp>
          <p:nvSpPr>
            <p:cNvPr id="14" name="Pravokotnik 13">
              <a:extLst>
                <a:ext uri="{FF2B5EF4-FFF2-40B4-BE49-F238E27FC236}">
                  <a16:creationId xmlns:a16="http://schemas.microsoft.com/office/drawing/2014/main" xmlns="" id="{F20CC6A9-A5DE-4E04-A30E-4E26734701ED}"/>
                </a:ext>
              </a:extLst>
            </p:cNvPr>
            <p:cNvSpPr/>
            <p:nvPr/>
          </p:nvSpPr>
          <p:spPr>
            <a:xfrm>
              <a:off x="0" y="1196752"/>
              <a:ext cx="9144000" cy="45719"/>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grpSp>
        <p:nvGrpSpPr>
          <p:cNvPr id="15" name="Skupina 14">
            <a:extLst>
              <a:ext uri="{FF2B5EF4-FFF2-40B4-BE49-F238E27FC236}">
                <a16:creationId xmlns:a16="http://schemas.microsoft.com/office/drawing/2014/main" xmlns="" id="{F2114365-6089-4ECD-8F73-B31CAB8B6419}"/>
              </a:ext>
            </a:extLst>
          </p:cNvPr>
          <p:cNvGrpSpPr/>
          <p:nvPr/>
        </p:nvGrpSpPr>
        <p:grpSpPr>
          <a:xfrm>
            <a:off x="1699364" y="1623791"/>
            <a:ext cx="2308404" cy="3893441"/>
            <a:chOff x="175364" y="1916832"/>
            <a:chExt cx="2308404" cy="3600400"/>
          </a:xfrm>
        </p:grpSpPr>
        <p:cxnSp>
          <p:nvCxnSpPr>
            <p:cNvPr id="16" name="Raven povezovalnik 15">
              <a:extLst>
                <a:ext uri="{FF2B5EF4-FFF2-40B4-BE49-F238E27FC236}">
                  <a16:creationId xmlns:a16="http://schemas.microsoft.com/office/drawing/2014/main" xmlns="" id="{91FB9684-6D81-4FF2-A341-8422FEE4C5A6}"/>
                </a:ext>
              </a:extLst>
            </p:cNvPr>
            <p:cNvCxnSpPr>
              <a:cxnSpLocks/>
            </p:cNvCxnSpPr>
            <p:nvPr/>
          </p:nvCxnSpPr>
          <p:spPr>
            <a:xfrm>
              <a:off x="2483768" y="1916832"/>
              <a:ext cx="0" cy="36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ven povezovalnik 16">
              <a:extLst>
                <a:ext uri="{FF2B5EF4-FFF2-40B4-BE49-F238E27FC236}">
                  <a16:creationId xmlns:a16="http://schemas.microsoft.com/office/drawing/2014/main" xmlns="" id="{139CD833-726F-4C4A-B994-172F5AF6402A}"/>
                </a:ext>
              </a:extLst>
            </p:cNvPr>
            <p:cNvCxnSpPr>
              <a:cxnSpLocks/>
            </p:cNvCxnSpPr>
            <p:nvPr/>
          </p:nvCxnSpPr>
          <p:spPr>
            <a:xfrm flipH="1">
              <a:off x="175364" y="4149080"/>
              <a:ext cx="20923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 name="Označba mesta vsebine 2">
            <a:extLst>
              <a:ext uri="{FF2B5EF4-FFF2-40B4-BE49-F238E27FC236}">
                <a16:creationId xmlns:a16="http://schemas.microsoft.com/office/drawing/2014/main" xmlns="" id="{9C264540-49B7-4268-9AAF-D0BE8997C4CF}"/>
              </a:ext>
            </a:extLst>
          </p:cNvPr>
          <p:cNvSpPr txBox="1">
            <a:spLocks/>
          </p:cNvSpPr>
          <p:nvPr/>
        </p:nvSpPr>
        <p:spPr>
          <a:xfrm>
            <a:off x="4153581" y="2457986"/>
            <a:ext cx="6107615" cy="33018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sl-SI" sz="2800" dirty="0"/>
          </a:p>
        </p:txBody>
      </p:sp>
      <p:pic>
        <p:nvPicPr>
          <p:cNvPr id="21" name="Slika 20"/>
          <p:cNvPicPr>
            <a:picLocks noChangeAspect="1"/>
          </p:cNvPicPr>
          <p:nvPr/>
        </p:nvPicPr>
        <p:blipFill>
          <a:blip r:embed="rId5" cstate="print"/>
          <a:stretch>
            <a:fillRect/>
          </a:stretch>
        </p:blipFill>
        <p:spPr>
          <a:xfrm>
            <a:off x="1703513" y="4221089"/>
            <a:ext cx="1275191" cy="845789"/>
          </a:xfrm>
          <a:prstGeom prst="rect">
            <a:avLst/>
          </a:prstGeom>
        </p:spPr>
      </p:pic>
      <p:pic>
        <p:nvPicPr>
          <p:cNvPr id="22" name="Slika 21" descr="C:\Users\Petra\Desktop\PETIDA\logo\logo petida-01 (1).jpg"/>
          <p:cNvPicPr/>
          <p:nvPr/>
        </p:nvPicPr>
        <p:blipFill>
          <a:blip r:embed="rId6" cstate="print"/>
          <a:srcRect/>
          <a:stretch>
            <a:fillRect/>
          </a:stretch>
        </p:blipFill>
        <p:spPr bwMode="auto">
          <a:xfrm>
            <a:off x="1738282" y="5301209"/>
            <a:ext cx="1045350" cy="825801"/>
          </a:xfrm>
          <a:prstGeom prst="rect">
            <a:avLst/>
          </a:prstGeom>
          <a:noFill/>
          <a:ln w="9525">
            <a:noFill/>
            <a:miter lim="800000"/>
            <a:headEnd/>
            <a:tailEnd/>
          </a:ln>
        </p:spPr>
      </p:pic>
      <p:pic>
        <p:nvPicPr>
          <p:cNvPr id="24" name="Picture 2" descr="Rezultat iskanja slik za logotip filozofske fakultete v Ljubljani"/>
          <p:cNvPicPr>
            <a:picLocks noChangeAspect="1" noChangeArrowheads="1"/>
          </p:cNvPicPr>
          <p:nvPr/>
        </p:nvPicPr>
        <p:blipFill>
          <a:blip r:embed="rId7" cstate="print"/>
          <a:srcRect/>
          <a:stretch>
            <a:fillRect/>
          </a:stretch>
        </p:blipFill>
        <p:spPr bwMode="auto">
          <a:xfrm>
            <a:off x="2999656" y="5150942"/>
            <a:ext cx="936104" cy="936104"/>
          </a:xfrm>
          <a:prstGeom prst="rect">
            <a:avLst/>
          </a:prstGeom>
          <a:noFill/>
        </p:spPr>
      </p:pic>
      <p:sp>
        <p:nvSpPr>
          <p:cNvPr id="11267" name="Rectangle 3"/>
          <p:cNvSpPr>
            <a:spLocks noChangeArrowheads="1"/>
          </p:cNvSpPr>
          <p:nvPr/>
        </p:nvSpPr>
        <p:spPr bwMode="auto">
          <a:xfrm>
            <a:off x="4079776" y="1588973"/>
            <a:ext cx="6588224"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sl-SI" dirty="0">
                <a:solidFill>
                  <a:srgbClr val="222222"/>
                </a:solidFill>
                <a:latin typeface="+mj-lt"/>
                <a:ea typeface="Times New Roman" pitchFamily="18" charset="0"/>
                <a:cs typeface="Arial" pitchFamily="34" charset="0"/>
              </a:rPr>
              <a:t>Tovrstni uspešni projekti nazorno kažejo, da imajo tudi manjša mesta velik potencial za razvoj urbane kulture in da ob sodelovanju več društev in organizacij lahko nagovorijo zavidljivo število zainteresiranih udeležencev. Le ti so nam v turobnem deževnem dnevu pripravili sijajno predstavitev celodnevnega udejstvovanja. Čeprav je končni produkt bila kratka, a lepa predstavitev na štirih področjih dela, je mnogo več vreden proces, skozi katerega so otroci šli preko dneva. Odpiranje novim idejam, brskanje po lastnih kreativnih zamislih, razmišljanje izven doslej poznanih okvirjev daje otrokom tisto, kar jih bo, upam, v bodoče pozitivno izdvajalo iz črede pasivnih vrstnikov. Tudi starši, ki so brez izjeme z nasmehom na licih spremljali predstavitev, so bili deležni kosa drugačne kulture. Verjamem, da je bil to večini prvi stik s sodobnejšo umetnostjo, </a:t>
            </a:r>
            <a:r>
              <a:rPr lang="sl-SI" dirty="0" err="1">
                <a:solidFill>
                  <a:srgbClr val="222222"/>
                </a:solidFill>
                <a:latin typeface="+mj-lt"/>
                <a:ea typeface="Times New Roman" pitchFamily="18" charset="0"/>
                <a:cs typeface="Arial" pitchFamily="34" charset="0"/>
              </a:rPr>
              <a:t>nenazadnje</a:t>
            </a:r>
            <a:r>
              <a:rPr lang="sl-SI" dirty="0">
                <a:solidFill>
                  <a:srgbClr val="222222"/>
                </a:solidFill>
                <a:latin typeface="+mj-lt"/>
                <a:ea typeface="Times New Roman" pitchFamily="18" charset="0"/>
                <a:cs typeface="Arial" pitchFamily="34" charset="0"/>
              </a:rPr>
              <a:t> je velika večina njih sploh prvič bila v muzeju, ki so si ga z navdušenjem ogledovali. </a:t>
            </a:r>
            <a:endParaRPr lang="sl-SI" dirty="0">
              <a:latin typeface="+mj-lt"/>
              <a:cs typeface="Arial" pitchFamily="34" charset="0"/>
            </a:endParaRPr>
          </a:p>
        </p:txBody>
      </p:sp>
      <p:sp>
        <p:nvSpPr>
          <p:cNvPr id="25" name="Pravokotnik 24"/>
          <p:cNvSpPr/>
          <p:nvPr/>
        </p:nvSpPr>
        <p:spPr>
          <a:xfrm>
            <a:off x="1775520" y="1700808"/>
            <a:ext cx="2160240" cy="1046440"/>
          </a:xfrm>
          <a:prstGeom prst="rect">
            <a:avLst/>
          </a:prstGeom>
        </p:spPr>
        <p:txBody>
          <a:bodyPr wrap="square">
            <a:spAutoFit/>
          </a:bodyPr>
          <a:lstStyle/>
          <a:p>
            <a:r>
              <a:rPr lang="sl-SI" sz="2000" b="1" dirty="0">
                <a:latin typeface="+mj-lt"/>
                <a:cs typeface="Arial" panose="020B0604020202020204" pitchFamily="34" charset="0"/>
              </a:rPr>
              <a:t>Za zaključek:</a:t>
            </a:r>
          </a:p>
          <a:p>
            <a:endParaRPr lang="sl-SI" sz="1400" dirty="0">
              <a:latin typeface="Arial" panose="020B0604020202020204" pitchFamily="34" charset="0"/>
              <a:cs typeface="Arial" panose="020B0604020202020204" pitchFamily="34" charset="0"/>
            </a:endParaRPr>
          </a:p>
          <a:p>
            <a:endParaRPr lang="sl-SI" sz="1400" dirty="0"/>
          </a:p>
          <a:p>
            <a:endParaRPr lang="sl-SI" sz="1400" dirty="0"/>
          </a:p>
        </p:txBody>
      </p:sp>
    </p:spTree>
    <p:extLst>
      <p:ext uri="{BB962C8B-B14F-4D97-AF65-F5344CB8AC3E}">
        <p14:creationId xmlns:p14="http://schemas.microsoft.com/office/powerpoint/2010/main" val="15316667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lipsa 13">
            <a:extLst>
              <a:ext uri="{FF2B5EF4-FFF2-40B4-BE49-F238E27FC236}">
                <a16:creationId xmlns:a16="http://schemas.microsoft.com/office/drawing/2014/main" xmlns="" id="{5A36F7D0-6882-43AE-B871-9CBEFB05299F}"/>
              </a:ext>
            </a:extLst>
          </p:cNvPr>
          <p:cNvSpPr/>
          <p:nvPr/>
        </p:nvSpPr>
        <p:spPr>
          <a:xfrm rot="21138665">
            <a:off x="2965043" y="463373"/>
            <a:ext cx="6336143" cy="5812968"/>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15" name="Elipsa 14">
            <a:extLst>
              <a:ext uri="{FF2B5EF4-FFF2-40B4-BE49-F238E27FC236}">
                <a16:creationId xmlns:a16="http://schemas.microsoft.com/office/drawing/2014/main" xmlns="" id="{03DA08A7-7359-4E64-A16B-582307E1F8C9}"/>
              </a:ext>
            </a:extLst>
          </p:cNvPr>
          <p:cNvSpPr/>
          <p:nvPr/>
        </p:nvSpPr>
        <p:spPr>
          <a:xfrm rot="21138665">
            <a:off x="3133821" y="-589821"/>
            <a:ext cx="6875927" cy="6773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pic>
        <p:nvPicPr>
          <p:cNvPr id="2" name="Slika 1">
            <a:extLst>
              <a:ext uri="{FF2B5EF4-FFF2-40B4-BE49-F238E27FC236}">
                <a16:creationId xmlns:a16="http://schemas.microsoft.com/office/drawing/2014/main" xmlns="" id="{28320086-9506-4759-9194-94671E4AA8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105" r="605" b="2"/>
          <a:stretch/>
        </p:blipFill>
        <p:spPr>
          <a:xfrm>
            <a:off x="3289934" y="544298"/>
            <a:ext cx="5821443" cy="5343065"/>
          </a:xfrm>
          <a:custGeom>
            <a:avLst/>
            <a:gdLst>
              <a:gd name="connsiteX0" fmla="*/ 3025687 w 7761924"/>
              <a:gd name="connsiteY0" fmla="*/ 76 h 5343065"/>
              <a:gd name="connsiteX1" fmla="*/ 3372722 w 7761924"/>
              <a:gd name="connsiteY1" fmla="*/ 16088 h 5343065"/>
              <a:gd name="connsiteX2" fmla="*/ 7761924 w 7761924"/>
              <a:gd name="connsiteY2" fmla="*/ 3316816 h 5343065"/>
              <a:gd name="connsiteX3" fmla="*/ 3701109 w 7761924"/>
              <a:gd name="connsiteY3" fmla="*/ 5320611 h 5343065"/>
              <a:gd name="connsiteX4" fmla="*/ 36290 w 7761924"/>
              <a:gd name="connsiteY4" fmla="*/ 2696959 h 5343065"/>
              <a:gd name="connsiteX5" fmla="*/ 3025687 w 7761924"/>
              <a:gd name="connsiteY5" fmla="*/ 76 h 53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11" name="Označba mesta noge 3">
            <a:extLst>
              <a:ext uri="{FF2B5EF4-FFF2-40B4-BE49-F238E27FC236}">
                <a16:creationId xmlns:a16="http://schemas.microsoft.com/office/drawing/2014/main" xmlns="" id="{0A332790-495D-4C62-ADA8-558B800B6A87}"/>
              </a:ext>
            </a:extLst>
          </p:cNvPr>
          <p:cNvSpPr>
            <a:spLocks noGrp="1"/>
          </p:cNvSpPr>
          <p:nvPr>
            <p:ph type="ftr" sz="quarter" idx="11"/>
          </p:nvPr>
        </p:nvSpPr>
        <p:spPr>
          <a:xfrm>
            <a:off x="5231905" y="6455744"/>
            <a:ext cx="4536503" cy="501649"/>
          </a:xfrm>
        </p:spPr>
        <p:txBody>
          <a:bodyPr/>
          <a:lstStyle/>
          <a:p>
            <a:r>
              <a:rPr lang="sl-SI" sz="900" dirty="0"/>
              <a:t>Operacijo sofinancirata Republika Slovenija in Evropska unija iz Evropskega socialnega sklada. </a:t>
            </a:r>
          </a:p>
        </p:txBody>
      </p:sp>
      <p:cxnSp>
        <p:nvCxnSpPr>
          <p:cNvPr id="12" name="Raven povezovalnik 11">
            <a:extLst>
              <a:ext uri="{FF2B5EF4-FFF2-40B4-BE49-F238E27FC236}">
                <a16:creationId xmlns:a16="http://schemas.microsoft.com/office/drawing/2014/main" xmlns="" id="{2827E7D3-C91E-479C-BC8B-C22FB569790B}"/>
              </a:ext>
            </a:extLst>
          </p:cNvPr>
          <p:cNvCxnSpPr>
            <a:cxnSpLocks/>
          </p:cNvCxnSpPr>
          <p:nvPr/>
        </p:nvCxnSpPr>
        <p:spPr>
          <a:xfrm>
            <a:off x="1524000" y="6552729"/>
            <a:ext cx="81003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značba mesta vsebine 2">
            <a:extLst>
              <a:ext uri="{FF2B5EF4-FFF2-40B4-BE49-F238E27FC236}">
                <a16:creationId xmlns:a16="http://schemas.microsoft.com/office/drawing/2014/main" xmlns="" id="{69863391-740B-4447-A1D6-A5468CB5FAE9}"/>
              </a:ext>
            </a:extLst>
          </p:cNvPr>
          <p:cNvSpPr txBox="1">
            <a:spLocks/>
          </p:cNvSpPr>
          <p:nvPr/>
        </p:nvSpPr>
        <p:spPr>
          <a:xfrm>
            <a:off x="5099636" y="2566078"/>
            <a:ext cx="4527545" cy="2879146"/>
          </a:xfrm>
          <a:prstGeom prst="rect">
            <a:avLst/>
          </a:prstGeom>
        </p:spPr>
        <p:txBody>
          <a:bodyPr numCol="1"/>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sr-Latn-ME" sz="2350" dirty="0"/>
              <a:t>Dokumentacijsko gradivo projekta</a:t>
            </a:r>
          </a:p>
          <a:p>
            <a:pPr marL="0" indent="0">
              <a:buNone/>
            </a:pPr>
            <a:endParaRPr lang="sr-Latn-ME" sz="2400" dirty="0"/>
          </a:p>
        </p:txBody>
      </p:sp>
      <p:pic>
        <p:nvPicPr>
          <p:cNvPr id="18" name="Slika 17" descr="Slika, ki vsebuje besede izrezek&#10;&#10;Opis je samodejno ustvarjen">
            <a:extLst>
              <a:ext uri="{FF2B5EF4-FFF2-40B4-BE49-F238E27FC236}">
                <a16:creationId xmlns:a16="http://schemas.microsoft.com/office/drawing/2014/main" xmlns="" id="{03BA1ED9-FD67-4129-89BE-E26F4E416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5600" y="1738436"/>
            <a:ext cx="2865264" cy="530074"/>
          </a:xfrm>
          <a:prstGeom prst="rect">
            <a:avLst/>
          </a:prstGeom>
        </p:spPr>
      </p:pic>
      <p:sp>
        <p:nvSpPr>
          <p:cNvPr id="19" name="Pravokotnik 18">
            <a:extLst>
              <a:ext uri="{FF2B5EF4-FFF2-40B4-BE49-F238E27FC236}">
                <a16:creationId xmlns:a16="http://schemas.microsoft.com/office/drawing/2014/main" xmlns="" id="{4C8C46A4-1A23-46A1-8DF8-56F861C42619}"/>
              </a:ext>
            </a:extLst>
          </p:cNvPr>
          <p:cNvSpPr/>
          <p:nvPr/>
        </p:nvSpPr>
        <p:spPr>
          <a:xfrm>
            <a:off x="5099634" y="3131246"/>
            <a:ext cx="4527546" cy="738664"/>
          </a:xfrm>
          <a:prstGeom prst="rect">
            <a:avLst/>
          </a:prstGeom>
        </p:spPr>
        <p:txBody>
          <a:bodyPr wrap="square">
            <a:spAutoFit/>
          </a:bodyPr>
          <a:lstStyle/>
          <a:p>
            <a:pPr algn="r"/>
            <a:r>
              <a:rPr lang="sr-Latn-ME" sz="2000" b="1" dirty="0"/>
              <a:t>Razvijanje</a:t>
            </a:r>
            <a:r>
              <a:rPr lang="sr-Latn-ME" sz="2050" b="1" dirty="0"/>
              <a:t> sporazumevalnih zmožnosti </a:t>
            </a:r>
          </a:p>
          <a:p>
            <a:pPr algn="r"/>
            <a:r>
              <a:rPr lang="sr-Latn-ME" sz="2050" b="1" dirty="0"/>
              <a:t>s kulturno-umetnostno vzgojo</a:t>
            </a:r>
            <a:endParaRPr lang="sl-SI" sz="2050" b="1" dirty="0"/>
          </a:p>
        </p:txBody>
      </p:sp>
      <p:sp>
        <p:nvSpPr>
          <p:cNvPr id="20" name="Pravokotnik 19">
            <a:extLst>
              <a:ext uri="{FF2B5EF4-FFF2-40B4-BE49-F238E27FC236}">
                <a16:creationId xmlns:a16="http://schemas.microsoft.com/office/drawing/2014/main" xmlns="" id="{8F0D6D7F-4A52-4C66-8D43-2DDE634DF7C1}"/>
              </a:ext>
            </a:extLst>
          </p:cNvPr>
          <p:cNvSpPr/>
          <p:nvPr/>
        </p:nvSpPr>
        <p:spPr>
          <a:xfrm>
            <a:off x="2739976" y="3839132"/>
            <a:ext cx="6887205" cy="2308324"/>
          </a:xfrm>
          <a:prstGeom prst="rect">
            <a:avLst/>
          </a:prstGeom>
        </p:spPr>
        <p:txBody>
          <a:bodyPr wrap="none">
            <a:spAutoFit/>
          </a:bodyPr>
          <a:lstStyle/>
          <a:p>
            <a:pPr algn="r"/>
            <a:r>
              <a:rPr lang="sr-Latn-ME" dirty="0"/>
              <a:t>Šolsko leto 2018/19</a:t>
            </a:r>
          </a:p>
          <a:p>
            <a:pPr algn="r"/>
            <a:endParaRPr lang="sr-Latn-ME" dirty="0"/>
          </a:p>
          <a:p>
            <a:pPr algn="r"/>
            <a:endParaRPr lang="sr-Latn-ME" dirty="0"/>
          </a:p>
          <a:p>
            <a:pPr algn="r"/>
            <a:endParaRPr lang="sr-Latn-ME" dirty="0"/>
          </a:p>
          <a:p>
            <a:pPr algn="r"/>
            <a:endParaRPr lang="sr-Latn-ME" dirty="0"/>
          </a:p>
          <a:p>
            <a:pPr algn="r"/>
            <a:endParaRPr lang="sr-Latn-ME" dirty="0"/>
          </a:p>
          <a:p>
            <a:pPr algn="r"/>
            <a:r>
              <a:rPr lang="sr-Latn-ME" dirty="0"/>
              <a:t>Glasbena podlaga: </a:t>
            </a:r>
          </a:p>
          <a:p>
            <a:pPr algn="r"/>
            <a:r>
              <a:rPr lang="sl-SI" dirty="0"/>
              <a:t>Vid Jamnik, Tomaž Apohal, Miha Kolar,  Domen </a:t>
            </a:r>
            <a:r>
              <a:rPr lang="sl-SI" dirty="0" err="1"/>
              <a:t>Hudrap</a:t>
            </a:r>
            <a:r>
              <a:rPr lang="sl-SI" dirty="0"/>
              <a:t>; Viva jazz Forma</a:t>
            </a:r>
            <a:endParaRPr lang="sr-Latn-ME" dirty="0"/>
          </a:p>
        </p:txBody>
      </p:sp>
      <p:grpSp>
        <p:nvGrpSpPr>
          <p:cNvPr id="13" name="Skupina 12">
            <a:extLst>
              <a:ext uri="{FF2B5EF4-FFF2-40B4-BE49-F238E27FC236}">
                <a16:creationId xmlns:a16="http://schemas.microsoft.com/office/drawing/2014/main" xmlns="" id="{37250684-83C5-457B-BA87-6C5EB9DD983D}"/>
              </a:ext>
            </a:extLst>
          </p:cNvPr>
          <p:cNvGrpSpPr/>
          <p:nvPr/>
        </p:nvGrpSpPr>
        <p:grpSpPr>
          <a:xfrm>
            <a:off x="1524000" y="1"/>
            <a:ext cx="9144000" cy="1242471"/>
            <a:chOff x="0" y="0"/>
            <a:chExt cx="9144000" cy="1242471"/>
          </a:xfrm>
        </p:grpSpPr>
        <p:pic>
          <p:nvPicPr>
            <p:cNvPr id="17" name="Picture 2" descr="MIZS_slovenščina">
              <a:extLst>
                <a:ext uri="{FF2B5EF4-FFF2-40B4-BE49-F238E27FC236}">
                  <a16:creationId xmlns:a16="http://schemas.microsoft.com/office/drawing/2014/main" xmlns="" id="{2805C079-7AFB-4F0D-812E-A82657D246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476672"/>
              <a:ext cx="2181514" cy="3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6" descr="Logo_EKP_socialni_sklad_SLO_slogan">
              <a:extLst>
                <a:ext uri="{FF2B5EF4-FFF2-40B4-BE49-F238E27FC236}">
                  <a16:creationId xmlns:a16="http://schemas.microsoft.com/office/drawing/2014/main" xmlns="" id="{A2E32C6F-17CE-4E81-A267-69D2BA5B9F7D}"/>
                </a:ext>
              </a:extLst>
            </p:cNvPr>
            <p:cNvPicPr/>
            <p:nvPr/>
          </p:nvPicPr>
          <p:blipFill>
            <a:blip r:embed="rId5" cstate="print"/>
            <a:srcRect/>
            <a:stretch>
              <a:fillRect/>
            </a:stretch>
          </p:blipFill>
          <p:spPr bwMode="auto">
            <a:xfrm>
              <a:off x="6732240" y="0"/>
              <a:ext cx="2227708" cy="1052254"/>
            </a:xfrm>
            <a:prstGeom prst="rect">
              <a:avLst/>
            </a:prstGeom>
            <a:noFill/>
            <a:ln w="9525">
              <a:noFill/>
              <a:miter lim="800000"/>
              <a:headEnd/>
              <a:tailEnd/>
            </a:ln>
          </p:spPr>
        </p:pic>
        <p:sp>
          <p:nvSpPr>
            <p:cNvPr id="23" name="Pravokotnik 22">
              <a:extLst>
                <a:ext uri="{FF2B5EF4-FFF2-40B4-BE49-F238E27FC236}">
                  <a16:creationId xmlns:a16="http://schemas.microsoft.com/office/drawing/2014/main" xmlns="" id="{F20CC6A9-A5DE-4E04-A30E-4E26734701ED}"/>
                </a:ext>
              </a:extLst>
            </p:cNvPr>
            <p:cNvSpPr/>
            <p:nvPr/>
          </p:nvSpPr>
          <p:spPr>
            <a:xfrm>
              <a:off x="0" y="1196752"/>
              <a:ext cx="9144000" cy="45719"/>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pic>
        <p:nvPicPr>
          <p:cNvPr id="24" name="Slika 23"/>
          <p:cNvPicPr>
            <a:picLocks noChangeAspect="1"/>
          </p:cNvPicPr>
          <p:nvPr/>
        </p:nvPicPr>
        <p:blipFill>
          <a:blip r:embed="rId6" cstate="print"/>
          <a:stretch>
            <a:fillRect/>
          </a:stretch>
        </p:blipFill>
        <p:spPr>
          <a:xfrm>
            <a:off x="1639354" y="188640"/>
            <a:ext cx="1411358" cy="936104"/>
          </a:xfrm>
          <a:prstGeom prst="rect">
            <a:avLst/>
          </a:prstGeom>
        </p:spPr>
      </p:pic>
      <p:pic>
        <p:nvPicPr>
          <p:cNvPr id="25" name="Slika 24" descr="C:\Users\Petra\Desktop\PETIDA\logo\logo petida-01 (1).jpg"/>
          <p:cNvPicPr/>
          <p:nvPr/>
        </p:nvPicPr>
        <p:blipFill>
          <a:blip r:embed="rId7" cstate="print"/>
          <a:srcRect/>
          <a:stretch>
            <a:fillRect/>
          </a:stretch>
        </p:blipFill>
        <p:spPr bwMode="auto">
          <a:xfrm>
            <a:off x="3287688" y="188641"/>
            <a:ext cx="1152128" cy="825801"/>
          </a:xfrm>
          <a:prstGeom prst="rect">
            <a:avLst/>
          </a:prstGeom>
          <a:noFill/>
          <a:ln w="9525">
            <a:noFill/>
            <a:miter lim="800000"/>
            <a:headEnd/>
            <a:tailEnd/>
          </a:ln>
        </p:spPr>
      </p:pic>
      <p:pic>
        <p:nvPicPr>
          <p:cNvPr id="26" name="Picture 2" descr="Rezultat iskanja slik za logotip filozofske fakultete v Ljubljani"/>
          <p:cNvPicPr>
            <a:picLocks noChangeAspect="1" noChangeArrowheads="1"/>
          </p:cNvPicPr>
          <p:nvPr/>
        </p:nvPicPr>
        <p:blipFill>
          <a:blip r:embed="rId8" cstate="print"/>
          <a:srcRect/>
          <a:stretch>
            <a:fillRect/>
          </a:stretch>
        </p:blipFill>
        <p:spPr bwMode="auto">
          <a:xfrm>
            <a:off x="4727848" y="44624"/>
            <a:ext cx="1080120" cy="1080120"/>
          </a:xfrm>
          <a:prstGeom prst="rect">
            <a:avLst/>
          </a:prstGeom>
          <a:noFill/>
        </p:spPr>
      </p:pic>
    </p:spTree>
    <p:extLst>
      <p:ext uri="{BB962C8B-B14F-4D97-AF65-F5344CB8AC3E}">
        <p14:creationId xmlns:p14="http://schemas.microsoft.com/office/powerpoint/2010/main" val="1925795852"/>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a:extLst>
              <a:ext uri="{FF2B5EF4-FFF2-40B4-BE49-F238E27FC236}">
                <a16:creationId xmlns:a16="http://schemas.microsoft.com/office/drawing/2014/main" xmlns="" id="{7033DDC1-BF80-458A-B495-BD57DDBF2D68}"/>
              </a:ext>
            </a:extLst>
          </p:cNvPr>
          <p:cNvSpPr txBox="1">
            <a:spLocks/>
          </p:cNvSpPr>
          <p:nvPr/>
        </p:nvSpPr>
        <p:spPr>
          <a:xfrm>
            <a:off x="1919537" y="1450810"/>
            <a:ext cx="8280906" cy="1978190"/>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sl-SI" sz="1800" b="0" dirty="0">
                <a:cs typeface="Arial" panose="020B0604020202020204" pitchFamily="34" charset="0"/>
              </a:rPr>
              <a:t>Ravne na Koroškem so mesto v katerem jeklene skulpture – Forma </a:t>
            </a:r>
            <a:r>
              <a:rPr lang="sl-SI" sz="1800" b="0" dirty="0" err="1">
                <a:cs typeface="Arial" panose="020B0604020202020204" pitchFamily="34" charset="0"/>
              </a:rPr>
              <a:t>Vive</a:t>
            </a:r>
            <a:r>
              <a:rPr lang="sl-SI" sz="1800" b="0" dirty="0">
                <a:cs typeface="Arial" panose="020B0604020202020204" pitchFamily="34" charset="0"/>
              </a:rPr>
              <a:t> predstavljajo simbolno identiteto kraja. Šestintrideset jih je, ustvarjenih od umetnikov iz različnih koncev sveta, ki s svojo živo obliko nagovarjajo prebivalce kraja in jih spominjajo na več kot 300 let staro tradicijo fužinarstva v teh krajih.  </a:t>
            </a:r>
          </a:p>
          <a:p>
            <a:endParaRPr lang="sl-SI" sz="1800" b="0" dirty="0">
              <a:cs typeface="Arial" panose="020B0604020202020204" pitchFamily="34" charset="0"/>
            </a:endParaRPr>
          </a:p>
        </p:txBody>
      </p:sp>
      <p:sp>
        <p:nvSpPr>
          <p:cNvPr id="9" name="Naslov 1">
            <a:extLst>
              <a:ext uri="{FF2B5EF4-FFF2-40B4-BE49-F238E27FC236}">
                <a16:creationId xmlns:a16="http://schemas.microsoft.com/office/drawing/2014/main" xmlns="" id="{2EEB6C88-B274-43BC-831B-B074E26B04E1}"/>
              </a:ext>
            </a:extLst>
          </p:cNvPr>
          <p:cNvSpPr txBox="1">
            <a:spLocks/>
          </p:cNvSpPr>
          <p:nvPr/>
        </p:nvSpPr>
        <p:spPr>
          <a:xfrm>
            <a:off x="4223793" y="2773242"/>
            <a:ext cx="5976651" cy="26398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sl-SI" sz="2000" b="1" dirty="0"/>
          </a:p>
        </p:txBody>
      </p:sp>
      <p:cxnSp>
        <p:nvCxnSpPr>
          <p:cNvPr id="17" name="Raven povezovalnik 16">
            <a:extLst>
              <a:ext uri="{FF2B5EF4-FFF2-40B4-BE49-F238E27FC236}">
                <a16:creationId xmlns:a16="http://schemas.microsoft.com/office/drawing/2014/main" xmlns="" id="{4876F4AD-7B90-4E9C-BF00-2A03322ACA32}"/>
              </a:ext>
            </a:extLst>
          </p:cNvPr>
          <p:cNvCxnSpPr>
            <a:cxnSpLocks/>
          </p:cNvCxnSpPr>
          <p:nvPr/>
        </p:nvCxnSpPr>
        <p:spPr>
          <a:xfrm>
            <a:off x="4007768" y="2980634"/>
            <a:ext cx="0" cy="3256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ven povezovalnik 17">
            <a:extLst>
              <a:ext uri="{FF2B5EF4-FFF2-40B4-BE49-F238E27FC236}">
                <a16:creationId xmlns:a16="http://schemas.microsoft.com/office/drawing/2014/main" xmlns="" id="{C386CE9D-AC10-49B1-9CE3-855B04B588A2}"/>
              </a:ext>
            </a:extLst>
          </p:cNvPr>
          <p:cNvCxnSpPr>
            <a:cxnSpLocks/>
          </p:cNvCxnSpPr>
          <p:nvPr/>
        </p:nvCxnSpPr>
        <p:spPr>
          <a:xfrm flipH="1">
            <a:off x="1699364" y="4869160"/>
            <a:ext cx="20923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značba mesta noge 3">
            <a:extLst>
              <a:ext uri="{FF2B5EF4-FFF2-40B4-BE49-F238E27FC236}">
                <a16:creationId xmlns:a16="http://schemas.microsoft.com/office/drawing/2014/main" xmlns="" id="{E45880EE-F277-48BF-AB4E-825D64E3CC64}"/>
              </a:ext>
            </a:extLst>
          </p:cNvPr>
          <p:cNvSpPr>
            <a:spLocks noGrp="1"/>
          </p:cNvSpPr>
          <p:nvPr>
            <p:ph type="ftr" sz="quarter" idx="11"/>
          </p:nvPr>
        </p:nvSpPr>
        <p:spPr/>
        <p:txBody>
          <a:bodyPr/>
          <a:lstStyle/>
          <a:p>
            <a:r>
              <a:rPr lang="sl-SI" sz="900" dirty="0"/>
              <a:t>Operacijo sofinancirata Republika Slovenija in Evropska unija iz Evropskega socialnega sklada. </a:t>
            </a:r>
          </a:p>
        </p:txBody>
      </p:sp>
      <p:grpSp>
        <p:nvGrpSpPr>
          <p:cNvPr id="10" name="Skupina 9">
            <a:extLst>
              <a:ext uri="{FF2B5EF4-FFF2-40B4-BE49-F238E27FC236}">
                <a16:creationId xmlns:a16="http://schemas.microsoft.com/office/drawing/2014/main" xmlns="" id="{7F46E61A-3FAB-4560-9AB3-06908036F1C5}"/>
              </a:ext>
            </a:extLst>
          </p:cNvPr>
          <p:cNvGrpSpPr/>
          <p:nvPr/>
        </p:nvGrpSpPr>
        <p:grpSpPr>
          <a:xfrm>
            <a:off x="1524000" y="214291"/>
            <a:ext cx="9144000" cy="1097973"/>
            <a:chOff x="0" y="144498"/>
            <a:chExt cx="9144000" cy="1097973"/>
          </a:xfrm>
        </p:grpSpPr>
        <p:pic>
          <p:nvPicPr>
            <p:cNvPr id="11" name="Picture 2" descr="MIZS_slovenščina">
              <a:extLst>
                <a:ext uri="{FF2B5EF4-FFF2-40B4-BE49-F238E27FC236}">
                  <a16:creationId xmlns:a16="http://schemas.microsoft.com/office/drawing/2014/main" xmlns="" id="{575DBCE5-4BF9-4F88-A7EE-84D8E5490D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4994" y="484854"/>
              <a:ext cx="2181514" cy="3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6" descr="Logo_EKP_socialni_sklad_SLO_slogan">
              <a:extLst>
                <a:ext uri="{FF2B5EF4-FFF2-40B4-BE49-F238E27FC236}">
                  <a16:creationId xmlns:a16="http://schemas.microsoft.com/office/drawing/2014/main" xmlns="" id="{8050528A-800D-403F-88E4-125F63390DE5}"/>
                </a:ext>
              </a:extLst>
            </p:cNvPr>
            <p:cNvPicPr/>
            <p:nvPr/>
          </p:nvPicPr>
          <p:blipFill>
            <a:blip r:embed="rId3" cstate="print"/>
            <a:srcRect/>
            <a:stretch>
              <a:fillRect/>
            </a:stretch>
          </p:blipFill>
          <p:spPr bwMode="auto">
            <a:xfrm>
              <a:off x="6300192" y="144498"/>
              <a:ext cx="2227708" cy="1052254"/>
            </a:xfrm>
            <a:prstGeom prst="rect">
              <a:avLst/>
            </a:prstGeom>
            <a:noFill/>
            <a:ln w="9525">
              <a:noFill/>
              <a:miter lim="800000"/>
              <a:headEnd/>
              <a:tailEnd/>
            </a:ln>
          </p:spPr>
        </p:pic>
        <p:pic>
          <p:nvPicPr>
            <p:cNvPr id="14" name="Slika 13">
              <a:extLst>
                <a:ext uri="{FF2B5EF4-FFF2-40B4-BE49-F238E27FC236}">
                  <a16:creationId xmlns:a16="http://schemas.microsoft.com/office/drawing/2014/main" xmlns="" id="{B1F5DBBE-E2B0-4FD1-AFC6-E93606DBD0C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388352" y="527432"/>
              <a:ext cx="1476000" cy="288000"/>
            </a:xfrm>
            <a:prstGeom prst="rect">
              <a:avLst/>
            </a:prstGeom>
          </p:spPr>
        </p:pic>
        <p:sp>
          <p:nvSpPr>
            <p:cNvPr id="15" name="Pravokotnik 14">
              <a:extLst>
                <a:ext uri="{FF2B5EF4-FFF2-40B4-BE49-F238E27FC236}">
                  <a16:creationId xmlns:a16="http://schemas.microsoft.com/office/drawing/2014/main" xmlns="" id="{3FCB3B6C-948E-4A9E-B64D-D34FBA665BD1}"/>
                </a:ext>
              </a:extLst>
            </p:cNvPr>
            <p:cNvSpPr/>
            <p:nvPr/>
          </p:nvSpPr>
          <p:spPr>
            <a:xfrm>
              <a:off x="0" y="1196752"/>
              <a:ext cx="9144000" cy="45719"/>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cxnSp>
        <p:nvCxnSpPr>
          <p:cNvPr id="16" name="Raven povezovalnik 15">
            <a:extLst>
              <a:ext uri="{FF2B5EF4-FFF2-40B4-BE49-F238E27FC236}">
                <a16:creationId xmlns:a16="http://schemas.microsoft.com/office/drawing/2014/main" xmlns="" id="{F7321B47-50A6-46AE-9C95-80379C0C06A3}"/>
              </a:ext>
            </a:extLst>
          </p:cNvPr>
          <p:cNvCxnSpPr>
            <a:cxnSpLocks/>
          </p:cNvCxnSpPr>
          <p:nvPr/>
        </p:nvCxnSpPr>
        <p:spPr>
          <a:xfrm>
            <a:off x="1524000" y="6453336"/>
            <a:ext cx="81003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odnaslov 2">
            <a:extLst>
              <a:ext uri="{FF2B5EF4-FFF2-40B4-BE49-F238E27FC236}">
                <a16:creationId xmlns:a16="http://schemas.microsoft.com/office/drawing/2014/main" xmlns="" id="{30DD816C-2F8F-4FF7-8EC3-24A2B4BE0804}"/>
              </a:ext>
            </a:extLst>
          </p:cNvPr>
          <p:cNvSpPr txBox="1">
            <a:spLocks/>
          </p:cNvSpPr>
          <p:nvPr/>
        </p:nvSpPr>
        <p:spPr>
          <a:xfrm flipV="1">
            <a:off x="1637142" y="1667524"/>
            <a:ext cx="2296051" cy="1179514"/>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sl-SI" sz="1600" dirty="0">
                <a:solidFill>
                  <a:schemeClr val="tx1"/>
                </a:solidFill>
              </a:rPr>
              <a:t> </a:t>
            </a:r>
            <a:endParaRPr lang="sl-SI" sz="1600" b="1" dirty="0">
              <a:solidFill>
                <a:schemeClr val="tx1"/>
              </a:solidFill>
            </a:endParaRPr>
          </a:p>
        </p:txBody>
      </p:sp>
      <p:sp>
        <p:nvSpPr>
          <p:cNvPr id="20" name="Pravokotnik 19"/>
          <p:cNvSpPr/>
          <p:nvPr/>
        </p:nvSpPr>
        <p:spPr>
          <a:xfrm>
            <a:off x="4148480" y="4683245"/>
            <a:ext cx="1630575" cy="261610"/>
          </a:xfrm>
          <a:prstGeom prst="rect">
            <a:avLst/>
          </a:prstGeom>
        </p:spPr>
        <p:txBody>
          <a:bodyPr wrap="none">
            <a:spAutoFit/>
          </a:bodyPr>
          <a:lstStyle/>
          <a:p>
            <a:r>
              <a:rPr lang="sl-SI" sz="1050" dirty="0"/>
              <a:t>FOTO: TOMO JESENIČNIK</a:t>
            </a:r>
          </a:p>
        </p:txBody>
      </p:sp>
      <p:sp>
        <p:nvSpPr>
          <p:cNvPr id="24" name="Podnaslov 23"/>
          <p:cNvSpPr>
            <a:spLocks noGrp="1"/>
          </p:cNvSpPr>
          <p:nvPr>
            <p:ph type="subTitle" idx="1"/>
          </p:nvPr>
        </p:nvSpPr>
        <p:spPr/>
        <p:txBody>
          <a:bodyPr/>
          <a:lstStyle/>
          <a:p>
            <a:endParaRPr lang="sl-SI" dirty="0"/>
          </a:p>
        </p:txBody>
      </p:sp>
      <p:pic>
        <p:nvPicPr>
          <p:cNvPr id="31" name="Slika 30" descr="C:\Users\Petra\Desktop\PETIDA\logo\logo petida-01 (1).jpg"/>
          <p:cNvPicPr/>
          <p:nvPr/>
        </p:nvPicPr>
        <p:blipFill>
          <a:blip r:embed="rId5" cstate="print"/>
          <a:srcRect/>
          <a:stretch>
            <a:fillRect/>
          </a:stretch>
        </p:blipFill>
        <p:spPr bwMode="auto">
          <a:xfrm>
            <a:off x="1952596" y="5733257"/>
            <a:ext cx="1047060" cy="679505"/>
          </a:xfrm>
          <a:prstGeom prst="rect">
            <a:avLst/>
          </a:prstGeom>
          <a:noFill/>
          <a:ln w="9525">
            <a:noFill/>
            <a:miter lim="800000"/>
            <a:headEnd/>
            <a:tailEnd/>
          </a:ln>
        </p:spPr>
      </p:pic>
      <p:pic>
        <p:nvPicPr>
          <p:cNvPr id="32" name="Slika 31"/>
          <p:cNvPicPr>
            <a:picLocks noChangeAspect="1"/>
          </p:cNvPicPr>
          <p:nvPr/>
        </p:nvPicPr>
        <p:blipFill>
          <a:blip r:embed="rId6" cstate="print"/>
          <a:stretch>
            <a:fillRect/>
          </a:stretch>
        </p:blipFill>
        <p:spPr>
          <a:xfrm>
            <a:off x="1952596" y="4993944"/>
            <a:ext cx="975052" cy="646718"/>
          </a:xfrm>
          <a:prstGeom prst="rect">
            <a:avLst/>
          </a:prstGeom>
        </p:spPr>
      </p:pic>
      <p:pic>
        <p:nvPicPr>
          <p:cNvPr id="33" name="Picture 2" descr="Rezultat iskanja slik za logotip filozofske fakultete v Ljubljani"/>
          <p:cNvPicPr>
            <a:picLocks noChangeAspect="1" noChangeArrowheads="1"/>
          </p:cNvPicPr>
          <p:nvPr/>
        </p:nvPicPr>
        <p:blipFill>
          <a:blip r:embed="rId7" cstate="print"/>
          <a:srcRect/>
          <a:stretch>
            <a:fillRect/>
          </a:stretch>
        </p:blipFill>
        <p:spPr bwMode="auto">
          <a:xfrm>
            <a:off x="2952728" y="5446384"/>
            <a:ext cx="983032" cy="983032"/>
          </a:xfrm>
          <a:prstGeom prst="rect">
            <a:avLst/>
          </a:prstGeom>
          <a:noFill/>
        </p:spPr>
      </p:pic>
      <p:pic>
        <p:nvPicPr>
          <p:cNvPr id="65540" name="Picture 4" descr="https://fvr.si/files/fvr/story/story-11.jpg"/>
          <p:cNvPicPr>
            <a:picLocks noChangeAspect="1" noChangeArrowheads="1"/>
          </p:cNvPicPr>
          <p:nvPr/>
        </p:nvPicPr>
        <p:blipFill>
          <a:blip r:embed="rId8" cstate="print"/>
          <a:srcRect/>
          <a:stretch>
            <a:fillRect/>
          </a:stretch>
        </p:blipFill>
        <p:spPr bwMode="auto">
          <a:xfrm>
            <a:off x="4238613" y="3357562"/>
            <a:ext cx="5903905" cy="2670580"/>
          </a:xfrm>
          <a:prstGeom prst="rect">
            <a:avLst/>
          </a:prstGeom>
          <a:solidFill>
            <a:schemeClr val="tx1"/>
          </a:solidFill>
          <a:ln w="41275">
            <a:solidFill>
              <a:schemeClr val="tx1"/>
            </a:solidFill>
          </a:ln>
        </p:spPr>
      </p:pic>
      <p:pic>
        <p:nvPicPr>
          <p:cNvPr id="23" name="Slika 22"/>
          <p:cNvPicPr>
            <a:picLocks noChangeAspect="1"/>
          </p:cNvPicPr>
          <p:nvPr/>
        </p:nvPicPr>
        <p:blipFill>
          <a:blip r:embed="rId9" cstate="print"/>
          <a:stretch>
            <a:fillRect/>
          </a:stretch>
        </p:blipFill>
        <p:spPr>
          <a:xfrm>
            <a:off x="1666844" y="3371025"/>
            <a:ext cx="2214578" cy="1316241"/>
          </a:xfrm>
          <a:prstGeom prst="rect">
            <a:avLst/>
          </a:prstGeom>
          <a:solidFill>
            <a:schemeClr val="tx1"/>
          </a:solidFill>
          <a:ln w="25400">
            <a:solidFill>
              <a:schemeClr val="tx1"/>
            </a:solidFill>
          </a:ln>
        </p:spPr>
      </p:pic>
    </p:spTree>
    <p:extLst>
      <p:ext uri="{BB962C8B-B14F-4D97-AF65-F5344CB8AC3E}">
        <p14:creationId xmlns:p14="http://schemas.microsoft.com/office/powerpoint/2010/main" val="97288508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1">
            <a:extLst>
              <a:ext uri="{FF2B5EF4-FFF2-40B4-BE49-F238E27FC236}">
                <a16:creationId xmlns:a16="http://schemas.microsoft.com/office/drawing/2014/main" xmlns="" id="{7033DDC1-BF80-458A-B495-BD57DDBF2D68}"/>
              </a:ext>
            </a:extLst>
          </p:cNvPr>
          <p:cNvSpPr txBox="1">
            <a:spLocks/>
          </p:cNvSpPr>
          <p:nvPr/>
        </p:nvSpPr>
        <p:spPr>
          <a:xfrm>
            <a:off x="4295800" y="1450811"/>
            <a:ext cx="5904643" cy="1250363"/>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endParaRPr lang="sl-SI" sz="1800" b="0" dirty="0">
              <a:latin typeface="Arial" panose="020B0604020202020204" pitchFamily="34" charset="0"/>
              <a:cs typeface="Arial" panose="020B0604020202020204" pitchFamily="34" charset="0"/>
            </a:endParaRPr>
          </a:p>
        </p:txBody>
      </p:sp>
      <p:sp>
        <p:nvSpPr>
          <p:cNvPr id="7" name="Podnaslov 2">
            <a:extLst>
              <a:ext uri="{FF2B5EF4-FFF2-40B4-BE49-F238E27FC236}">
                <a16:creationId xmlns:a16="http://schemas.microsoft.com/office/drawing/2014/main" xmlns="" id="{11D58640-F20C-4C82-859E-6252ACB12CC1}"/>
              </a:ext>
            </a:extLst>
          </p:cNvPr>
          <p:cNvSpPr txBox="1">
            <a:spLocks/>
          </p:cNvSpPr>
          <p:nvPr/>
        </p:nvSpPr>
        <p:spPr>
          <a:xfrm>
            <a:off x="1690417" y="4945034"/>
            <a:ext cx="2092380" cy="141292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sl-SI" sz="1200" b="1" dirty="0"/>
          </a:p>
        </p:txBody>
      </p:sp>
      <p:sp>
        <p:nvSpPr>
          <p:cNvPr id="9" name="Naslov 1">
            <a:extLst>
              <a:ext uri="{FF2B5EF4-FFF2-40B4-BE49-F238E27FC236}">
                <a16:creationId xmlns:a16="http://schemas.microsoft.com/office/drawing/2014/main" xmlns="" id="{2EEB6C88-B274-43BC-831B-B074E26B04E1}"/>
              </a:ext>
            </a:extLst>
          </p:cNvPr>
          <p:cNvSpPr txBox="1">
            <a:spLocks/>
          </p:cNvSpPr>
          <p:nvPr/>
        </p:nvSpPr>
        <p:spPr>
          <a:xfrm>
            <a:off x="4223793" y="2773242"/>
            <a:ext cx="5976651" cy="263982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sl-SI" sz="2000" b="1" dirty="0"/>
          </a:p>
        </p:txBody>
      </p:sp>
      <p:cxnSp>
        <p:nvCxnSpPr>
          <p:cNvPr id="17" name="Raven povezovalnik 16">
            <a:extLst>
              <a:ext uri="{FF2B5EF4-FFF2-40B4-BE49-F238E27FC236}">
                <a16:creationId xmlns:a16="http://schemas.microsoft.com/office/drawing/2014/main" xmlns="" id="{4876F4AD-7B90-4E9C-BF00-2A03322ACA32}"/>
              </a:ext>
            </a:extLst>
          </p:cNvPr>
          <p:cNvCxnSpPr>
            <a:cxnSpLocks/>
          </p:cNvCxnSpPr>
          <p:nvPr/>
        </p:nvCxnSpPr>
        <p:spPr>
          <a:xfrm>
            <a:off x="4007768" y="2980634"/>
            <a:ext cx="0" cy="3256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ven povezovalnik 17">
            <a:extLst>
              <a:ext uri="{FF2B5EF4-FFF2-40B4-BE49-F238E27FC236}">
                <a16:creationId xmlns:a16="http://schemas.microsoft.com/office/drawing/2014/main" xmlns="" id="{C386CE9D-AC10-49B1-9CE3-855B04B588A2}"/>
              </a:ext>
            </a:extLst>
          </p:cNvPr>
          <p:cNvCxnSpPr>
            <a:cxnSpLocks/>
          </p:cNvCxnSpPr>
          <p:nvPr/>
        </p:nvCxnSpPr>
        <p:spPr>
          <a:xfrm flipH="1">
            <a:off x="1699364" y="4869160"/>
            <a:ext cx="20923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odnaslov 22"/>
          <p:cNvSpPr>
            <a:spLocks noGrp="1"/>
          </p:cNvSpPr>
          <p:nvPr>
            <p:ph type="subTitle" idx="1"/>
          </p:nvPr>
        </p:nvSpPr>
        <p:spPr>
          <a:xfrm>
            <a:off x="7104112" y="5143512"/>
            <a:ext cx="2778102" cy="1122868"/>
          </a:xfrm>
        </p:spPr>
        <p:txBody>
          <a:bodyPr>
            <a:noAutofit/>
          </a:bodyPr>
          <a:lstStyle/>
          <a:p>
            <a:r>
              <a:rPr lang="sl-SI" sz="1200" dirty="0"/>
              <a:t>Na pobudo avtorja   Tobiasa Putriha smo oživeli njegovo skulpturo   »Stanovanjski modul / R”.</a:t>
            </a:r>
          </a:p>
          <a:p>
            <a:endParaRPr lang="sl-SI" sz="1050" dirty="0"/>
          </a:p>
          <a:p>
            <a:endParaRPr lang="sl-SI" sz="1050" dirty="0"/>
          </a:p>
        </p:txBody>
      </p:sp>
      <p:sp>
        <p:nvSpPr>
          <p:cNvPr id="8" name="Označba mesta noge 3">
            <a:extLst>
              <a:ext uri="{FF2B5EF4-FFF2-40B4-BE49-F238E27FC236}">
                <a16:creationId xmlns:a16="http://schemas.microsoft.com/office/drawing/2014/main" xmlns="" id="{E45880EE-F277-48BF-AB4E-825D64E3CC64}"/>
              </a:ext>
            </a:extLst>
          </p:cNvPr>
          <p:cNvSpPr>
            <a:spLocks noGrp="1"/>
          </p:cNvSpPr>
          <p:nvPr>
            <p:ph type="ftr" sz="quarter" idx="11"/>
          </p:nvPr>
        </p:nvSpPr>
        <p:spPr/>
        <p:txBody>
          <a:bodyPr/>
          <a:lstStyle/>
          <a:p>
            <a:r>
              <a:rPr lang="sl-SI" sz="900" dirty="0"/>
              <a:t>Operacijo sofinancirata Republika Slovenija in Evropska unija iz Evropskega socialnega sklada. </a:t>
            </a:r>
          </a:p>
        </p:txBody>
      </p:sp>
      <p:grpSp>
        <p:nvGrpSpPr>
          <p:cNvPr id="10" name="Skupina 9">
            <a:extLst>
              <a:ext uri="{FF2B5EF4-FFF2-40B4-BE49-F238E27FC236}">
                <a16:creationId xmlns:a16="http://schemas.microsoft.com/office/drawing/2014/main" xmlns="" id="{7F46E61A-3FAB-4560-9AB3-06908036F1C5}"/>
              </a:ext>
            </a:extLst>
          </p:cNvPr>
          <p:cNvGrpSpPr/>
          <p:nvPr/>
        </p:nvGrpSpPr>
        <p:grpSpPr>
          <a:xfrm>
            <a:off x="1524000" y="136814"/>
            <a:ext cx="9144000" cy="1097973"/>
            <a:chOff x="0" y="144498"/>
            <a:chExt cx="9144000" cy="1097973"/>
          </a:xfrm>
        </p:grpSpPr>
        <p:pic>
          <p:nvPicPr>
            <p:cNvPr id="11" name="Picture 2" descr="MIZS_slovenščina">
              <a:extLst>
                <a:ext uri="{FF2B5EF4-FFF2-40B4-BE49-F238E27FC236}">
                  <a16:creationId xmlns:a16="http://schemas.microsoft.com/office/drawing/2014/main" xmlns="" id="{575DBCE5-4BF9-4F88-A7EE-84D8E5490D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4994" y="484854"/>
              <a:ext cx="2181514" cy="3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6" descr="Logo_EKP_socialni_sklad_SLO_slogan">
              <a:extLst>
                <a:ext uri="{FF2B5EF4-FFF2-40B4-BE49-F238E27FC236}">
                  <a16:creationId xmlns:a16="http://schemas.microsoft.com/office/drawing/2014/main" xmlns="" id="{8050528A-800D-403F-88E4-125F63390DE5}"/>
                </a:ext>
              </a:extLst>
            </p:cNvPr>
            <p:cNvPicPr/>
            <p:nvPr/>
          </p:nvPicPr>
          <p:blipFill>
            <a:blip r:embed="rId3" cstate="print"/>
            <a:srcRect/>
            <a:stretch>
              <a:fillRect/>
            </a:stretch>
          </p:blipFill>
          <p:spPr bwMode="auto">
            <a:xfrm>
              <a:off x="6300192" y="144498"/>
              <a:ext cx="2227708" cy="1052254"/>
            </a:xfrm>
            <a:prstGeom prst="rect">
              <a:avLst/>
            </a:prstGeom>
            <a:noFill/>
            <a:ln w="9525">
              <a:noFill/>
              <a:miter lim="800000"/>
              <a:headEnd/>
              <a:tailEnd/>
            </a:ln>
          </p:spPr>
        </p:pic>
        <p:pic>
          <p:nvPicPr>
            <p:cNvPr id="14" name="Slika 13">
              <a:extLst>
                <a:ext uri="{FF2B5EF4-FFF2-40B4-BE49-F238E27FC236}">
                  <a16:creationId xmlns:a16="http://schemas.microsoft.com/office/drawing/2014/main" xmlns="" id="{B1F5DBBE-E2B0-4FD1-AFC6-E93606DBD0C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388352" y="527432"/>
              <a:ext cx="1476000" cy="288000"/>
            </a:xfrm>
            <a:prstGeom prst="rect">
              <a:avLst/>
            </a:prstGeom>
          </p:spPr>
        </p:pic>
        <p:sp>
          <p:nvSpPr>
            <p:cNvPr id="15" name="Pravokotnik 14">
              <a:extLst>
                <a:ext uri="{FF2B5EF4-FFF2-40B4-BE49-F238E27FC236}">
                  <a16:creationId xmlns:a16="http://schemas.microsoft.com/office/drawing/2014/main" xmlns="" id="{3FCB3B6C-948E-4A9E-B64D-D34FBA665BD1}"/>
                </a:ext>
              </a:extLst>
            </p:cNvPr>
            <p:cNvSpPr/>
            <p:nvPr/>
          </p:nvSpPr>
          <p:spPr>
            <a:xfrm>
              <a:off x="0" y="1196752"/>
              <a:ext cx="9144000" cy="45719"/>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cxnSp>
        <p:nvCxnSpPr>
          <p:cNvPr id="16" name="Raven povezovalnik 15">
            <a:extLst>
              <a:ext uri="{FF2B5EF4-FFF2-40B4-BE49-F238E27FC236}">
                <a16:creationId xmlns:a16="http://schemas.microsoft.com/office/drawing/2014/main" xmlns="" id="{F7321B47-50A6-46AE-9C95-80379C0C06A3}"/>
              </a:ext>
            </a:extLst>
          </p:cNvPr>
          <p:cNvCxnSpPr>
            <a:cxnSpLocks/>
          </p:cNvCxnSpPr>
          <p:nvPr/>
        </p:nvCxnSpPr>
        <p:spPr>
          <a:xfrm>
            <a:off x="1524000" y="6453336"/>
            <a:ext cx="81003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odnaslov 2">
            <a:extLst>
              <a:ext uri="{FF2B5EF4-FFF2-40B4-BE49-F238E27FC236}">
                <a16:creationId xmlns:a16="http://schemas.microsoft.com/office/drawing/2014/main" xmlns="" id="{30DD816C-2F8F-4FF7-8EC3-24A2B4BE0804}"/>
              </a:ext>
            </a:extLst>
          </p:cNvPr>
          <p:cNvSpPr txBox="1">
            <a:spLocks/>
          </p:cNvSpPr>
          <p:nvPr/>
        </p:nvSpPr>
        <p:spPr>
          <a:xfrm flipV="1">
            <a:off x="1637142" y="2378567"/>
            <a:ext cx="2296051" cy="4571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sl-SI" sz="1600" dirty="0">
                <a:solidFill>
                  <a:schemeClr val="tx1"/>
                </a:solidFill>
              </a:rPr>
              <a:t> </a:t>
            </a:r>
            <a:endParaRPr lang="sl-SI" sz="1600" b="1" dirty="0">
              <a:solidFill>
                <a:schemeClr val="tx1"/>
              </a:solidFill>
            </a:endParaRPr>
          </a:p>
        </p:txBody>
      </p:sp>
      <p:sp>
        <p:nvSpPr>
          <p:cNvPr id="2" name="Pravokotnik 1"/>
          <p:cNvSpPr/>
          <p:nvPr/>
        </p:nvSpPr>
        <p:spPr>
          <a:xfrm>
            <a:off x="1775521" y="1556793"/>
            <a:ext cx="4392489" cy="2031325"/>
          </a:xfrm>
          <a:prstGeom prst="rect">
            <a:avLst/>
          </a:prstGeom>
        </p:spPr>
        <p:txBody>
          <a:bodyPr wrap="square">
            <a:spAutoFit/>
          </a:bodyPr>
          <a:lstStyle/>
          <a:p>
            <a:r>
              <a:rPr lang="sl-SI" dirty="0">
                <a:cs typeface="Arial" panose="020B0604020202020204" pitchFamily="34" charset="0"/>
              </a:rPr>
              <a:t>Z željo, da bi se Ravenčani, še posebej otroci, zavedali kulturne dediščine, na šoli že nekaj časa potekajo različne aktivnosti na temo Forma VIV.</a:t>
            </a:r>
          </a:p>
          <a:p>
            <a:endParaRPr lang="sl-SI" dirty="0">
              <a:cs typeface="Arial" panose="020B0604020202020204" pitchFamily="34" charset="0"/>
            </a:endParaRPr>
          </a:p>
          <a:p>
            <a:endParaRPr lang="sl-SI" dirty="0"/>
          </a:p>
          <a:p>
            <a:endParaRPr lang="sl-SI" dirty="0"/>
          </a:p>
        </p:txBody>
      </p:sp>
      <p:pic>
        <p:nvPicPr>
          <p:cNvPr id="5" name="Slika 4"/>
          <p:cNvPicPr>
            <a:picLocks noChangeAspect="1"/>
          </p:cNvPicPr>
          <p:nvPr/>
        </p:nvPicPr>
        <p:blipFill>
          <a:blip r:embed="rId5" cstate="print"/>
          <a:stretch>
            <a:fillRect/>
          </a:stretch>
        </p:blipFill>
        <p:spPr>
          <a:xfrm>
            <a:off x="6310314" y="2143116"/>
            <a:ext cx="4193786" cy="2723452"/>
          </a:xfrm>
          <a:prstGeom prst="rect">
            <a:avLst/>
          </a:prstGeom>
        </p:spPr>
      </p:pic>
      <p:pic>
        <p:nvPicPr>
          <p:cNvPr id="24" name="Slika 23"/>
          <p:cNvPicPr>
            <a:picLocks noChangeAspect="1"/>
          </p:cNvPicPr>
          <p:nvPr/>
        </p:nvPicPr>
        <p:blipFill>
          <a:blip r:embed="rId6" cstate="print"/>
          <a:stretch>
            <a:fillRect/>
          </a:stretch>
        </p:blipFill>
        <p:spPr>
          <a:xfrm>
            <a:off x="4151784" y="3717032"/>
            <a:ext cx="2520280" cy="2502222"/>
          </a:xfrm>
          <a:prstGeom prst="rect">
            <a:avLst/>
          </a:prstGeom>
        </p:spPr>
      </p:pic>
      <p:pic>
        <p:nvPicPr>
          <p:cNvPr id="27" name="Slika 26"/>
          <p:cNvPicPr>
            <a:picLocks noChangeAspect="1"/>
          </p:cNvPicPr>
          <p:nvPr/>
        </p:nvPicPr>
        <p:blipFill>
          <a:blip r:embed="rId7" cstate="print"/>
          <a:stretch>
            <a:fillRect/>
          </a:stretch>
        </p:blipFill>
        <p:spPr>
          <a:xfrm>
            <a:off x="1952596" y="4946184"/>
            <a:ext cx="1047060" cy="694478"/>
          </a:xfrm>
          <a:prstGeom prst="rect">
            <a:avLst/>
          </a:prstGeom>
        </p:spPr>
      </p:pic>
      <p:pic>
        <p:nvPicPr>
          <p:cNvPr id="28" name="Slika 27" descr="C:\Users\Petra\Desktop\PETIDA\logo\logo petida-01 (1).jpg"/>
          <p:cNvPicPr/>
          <p:nvPr/>
        </p:nvPicPr>
        <p:blipFill>
          <a:blip r:embed="rId8" cstate="print"/>
          <a:srcRect/>
          <a:stretch>
            <a:fillRect/>
          </a:stretch>
        </p:blipFill>
        <p:spPr bwMode="auto">
          <a:xfrm>
            <a:off x="1952596" y="5733257"/>
            <a:ext cx="1047060" cy="679505"/>
          </a:xfrm>
          <a:prstGeom prst="rect">
            <a:avLst/>
          </a:prstGeom>
          <a:noFill/>
          <a:ln w="9525">
            <a:noFill/>
            <a:miter lim="800000"/>
            <a:headEnd/>
            <a:tailEnd/>
          </a:ln>
        </p:spPr>
      </p:pic>
      <p:pic>
        <p:nvPicPr>
          <p:cNvPr id="29" name="Picture 2" descr="Rezultat iskanja slik za logotip filozofske fakultete v Ljubljani"/>
          <p:cNvPicPr>
            <a:picLocks noChangeAspect="1" noChangeArrowheads="1"/>
          </p:cNvPicPr>
          <p:nvPr/>
        </p:nvPicPr>
        <p:blipFill>
          <a:blip r:embed="rId9" cstate="print"/>
          <a:srcRect/>
          <a:stretch>
            <a:fillRect/>
          </a:stretch>
        </p:blipFill>
        <p:spPr bwMode="auto">
          <a:xfrm>
            <a:off x="2952728" y="5446384"/>
            <a:ext cx="983032" cy="983032"/>
          </a:xfrm>
          <a:prstGeom prst="rect">
            <a:avLst/>
          </a:prstGeom>
          <a:noFill/>
        </p:spPr>
      </p:pic>
    </p:spTree>
    <p:extLst>
      <p:ext uri="{BB962C8B-B14F-4D97-AF65-F5344CB8AC3E}">
        <p14:creationId xmlns:p14="http://schemas.microsoft.com/office/powerpoint/2010/main" val="326652704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avokotnik 4">
            <a:extLst>
              <a:ext uri="{FF2B5EF4-FFF2-40B4-BE49-F238E27FC236}">
                <a16:creationId xmlns:a16="http://schemas.microsoft.com/office/drawing/2014/main" xmlns="" id="{7B0396AA-05E1-4056-93A3-C8C85767AB0E}"/>
              </a:ext>
            </a:extLst>
          </p:cNvPr>
          <p:cNvSpPr/>
          <p:nvPr/>
        </p:nvSpPr>
        <p:spPr>
          <a:xfrm>
            <a:off x="3071664" y="4077073"/>
            <a:ext cx="7596336" cy="2780927"/>
          </a:xfrm>
          <a:prstGeom prst="rect">
            <a:avLst/>
          </a:prstGeom>
          <a:gradFill flip="none" rotWithShape="1">
            <a:gsLst>
              <a:gs pos="0">
                <a:schemeClr val="bg1">
                  <a:lumMod val="85000"/>
                </a:scheme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Naslov 1">
            <a:extLst>
              <a:ext uri="{FF2B5EF4-FFF2-40B4-BE49-F238E27FC236}">
                <a16:creationId xmlns:a16="http://schemas.microsoft.com/office/drawing/2014/main" xmlns="" id="{7033DDC1-BF80-458A-B495-BD57DDBF2D68}"/>
              </a:ext>
            </a:extLst>
          </p:cNvPr>
          <p:cNvSpPr txBox="1">
            <a:spLocks/>
          </p:cNvSpPr>
          <p:nvPr/>
        </p:nvSpPr>
        <p:spPr>
          <a:xfrm>
            <a:off x="1703512" y="1340768"/>
            <a:ext cx="8964488" cy="1440161"/>
          </a:xfrm>
          <a:prstGeom prst="rect">
            <a:avLst/>
          </a:prstGeom>
        </p:spPr>
        <p:txBody>
          <a:bodyPr vert="horz" lIns="91440" tIns="45720" rIns="91440" bIns="45720" rtlCol="0" anchor="b">
            <a:noAutofit/>
          </a:bodyPr>
          <a:lstStyle>
            <a:lvl1pPr algn="l" defTabSz="914400" rtl="0" eaLnBrk="1" latinLnBrk="0" hangingPunct="1">
              <a:spcBef>
                <a:spcPct val="0"/>
              </a:spcBef>
              <a:buNone/>
              <a:defRPr sz="2000" b="1" kern="1200">
                <a:solidFill>
                  <a:schemeClr val="tx1"/>
                </a:solidFill>
                <a:latin typeface="+mj-lt"/>
                <a:ea typeface="+mj-ea"/>
                <a:cs typeface="+mj-cs"/>
              </a:defRPr>
            </a:lvl1pPr>
          </a:lstStyle>
          <a:p>
            <a:r>
              <a:rPr lang="sl-SI" sz="3200" dirty="0"/>
              <a:t>Ustvarjalci kulturnega tabora ZGODBE FORMA VIV</a:t>
            </a:r>
          </a:p>
          <a:p>
            <a:r>
              <a:rPr lang="sl-SI" sz="3600" dirty="0">
                <a:solidFill>
                  <a:srgbClr val="FF0000"/>
                </a:solidFill>
              </a:rPr>
              <a:t/>
            </a:r>
            <a:br>
              <a:rPr lang="sl-SI" sz="3600" dirty="0">
                <a:solidFill>
                  <a:srgbClr val="FF0000"/>
                </a:solidFill>
              </a:rPr>
            </a:br>
            <a:endParaRPr lang="sl-SI" sz="2400" dirty="0">
              <a:solidFill>
                <a:srgbClr val="FF0000"/>
              </a:solidFill>
            </a:endParaRPr>
          </a:p>
        </p:txBody>
      </p:sp>
      <p:sp>
        <p:nvSpPr>
          <p:cNvPr id="7" name="Podnaslov 2">
            <a:extLst>
              <a:ext uri="{FF2B5EF4-FFF2-40B4-BE49-F238E27FC236}">
                <a16:creationId xmlns:a16="http://schemas.microsoft.com/office/drawing/2014/main" xmlns="" id="{11D58640-F20C-4C82-859E-6252ACB12CC1}"/>
              </a:ext>
            </a:extLst>
          </p:cNvPr>
          <p:cNvSpPr txBox="1">
            <a:spLocks/>
          </p:cNvSpPr>
          <p:nvPr/>
        </p:nvSpPr>
        <p:spPr>
          <a:xfrm>
            <a:off x="1690417" y="4945034"/>
            <a:ext cx="2092380" cy="11036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endParaRPr lang="sl-SI" sz="1200" b="1" dirty="0"/>
          </a:p>
        </p:txBody>
      </p:sp>
      <p:sp>
        <p:nvSpPr>
          <p:cNvPr id="9" name="Naslov 1">
            <a:extLst>
              <a:ext uri="{FF2B5EF4-FFF2-40B4-BE49-F238E27FC236}">
                <a16:creationId xmlns:a16="http://schemas.microsoft.com/office/drawing/2014/main" xmlns="" id="{2EEB6C88-B274-43BC-831B-B074E26B04E1}"/>
              </a:ext>
            </a:extLst>
          </p:cNvPr>
          <p:cNvSpPr txBox="1">
            <a:spLocks/>
          </p:cNvSpPr>
          <p:nvPr/>
        </p:nvSpPr>
        <p:spPr>
          <a:xfrm>
            <a:off x="4223793" y="1916832"/>
            <a:ext cx="5976651" cy="349623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panose="020B0604020202020204" pitchFamily="34" charset="0"/>
              <a:buChar char="•"/>
            </a:pPr>
            <a:endParaRPr lang="sl-SI" sz="2000" b="1" dirty="0"/>
          </a:p>
          <a:p>
            <a:pPr marL="342900" indent="-342900" algn="l">
              <a:buFont typeface="Arial" panose="020B0604020202020204" pitchFamily="34" charset="0"/>
              <a:buChar char="•"/>
            </a:pPr>
            <a:endParaRPr lang="sl-SI" sz="2000" b="1" dirty="0"/>
          </a:p>
          <a:p>
            <a:pPr marL="342900" indent="-342900" algn="l"/>
            <a:endParaRPr lang="sl-SI" sz="2000" b="1" dirty="0"/>
          </a:p>
          <a:p>
            <a:pPr marL="342900" indent="-342900" algn="l"/>
            <a:endParaRPr lang="sl-SI" sz="2000" b="1" dirty="0"/>
          </a:p>
          <a:p>
            <a:pPr marL="342900" indent="-342900" algn="l"/>
            <a:endParaRPr lang="sl-SI" sz="2000" b="1" dirty="0"/>
          </a:p>
          <a:p>
            <a:pPr marL="342900" indent="-342900" algn="l"/>
            <a:endParaRPr lang="sl-SI" sz="2000" b="1" dirty="0"/>
          </a:p>
          <a:p>
            <a:pPr marL="342900" indent="-342900" algn="l"/>
            <a:r>
              <a:rPr lang="sl-SI" sz="2000" b="1" dirty="0"/>
              <a:t>OŠ Koroški jeklarji, Ravne n Koroškem</a:t>
            </a:r>
          </a:p>
          <a:p>
            <a:pPr marL="342900" indent="-342900" algn="l">
              <a:buFont typeface="Arial" pitchFamily="34" charset="0"/>
              <a:buChar char="•"/>
            </a:pPr>
            <a:r>
              <a:rPr lang="sl-SI" sz="2000" dirty="0"/>
              <a:t>29 učencev 4. in 5. razredov</a:t>
            </a:r>
          </a:p>
          <a:p>
            <a:pPr marL="342900" indent="-342900" algn="l">
              <a:buFont typeface="Arial" pitchFamily="34" charset="0"/>
              <a:buChar char="•"/>
            </a:pPr>
            <a:r>
              <a:rPr lang="sl-SI" sz="2000" dirty="0" err="1"/>
              <a:t>Lotka</a:t>
            </a:r>
            <a:r>
              <a:rPr lang="sl-SI" sz="2000" dirty="0"/>
              <a:t> </a:t>
            </a:r>
            <a:r>
              <a:rPr lang="sl-SI" sz="2000" dirty="0" err="1"/>
              <a:t>Velički</a:t>
            </a:r>
            <a:r>
              <a:rPr lang="sl-SI" sz="2000" dirty="0"/>
              <a:t>, prof., mentorica</a:t>
            </a:r>
          </a:p>
          <a:p>
            <a:pPr marL="342900" indent="-342900" algn="l"/>
            <a:r>
              <a:rPr lang="sl-SI" sz="2000" b="1" dirty="0"/>
              <a:t>Umetniki: </a:t>
            </a:r>
            <a:endParaRPr lang="sr-Latn-ME" sz="2000" b="1" dirty="0"/>
          </a:p>
          <a:p>
            <a:pPr marL="342900" indent="-342900" algn="l">
              <a:buFont typeface="Arial" panose="020B0604020202020204" pitchFamily="34" charset="0"/>
              <a:buChar char="•"/>
            </a:pPr>
            <a:r>
              <a:rPr lang="sr-Latn-ME" sz="2000" dirty="0"/>
              <a:t>Špela Frlic, pripovednica</a:t>
            </a:r>
          </a:p>
          <a:p>
            <a:pPr marL="342900" indent="-342900" algn="l">
              <a:buFont typeface="Arial" panose="020B0604020202020204" pitchFamily="34" charset="0"/>
              <a:buChar char="•"/>
            </a:pPr>
            <a:r>
              <a:rPr lang="sr-Latn-ME" sz="2000" dirty="0"/>
              <a:t>Katja Vravnik, Tea Kovše, gledališče DELA</a:t>
            </a:r>
          </a:p>
          <a:p>
            <a:pPr marL="342900" indent="-342900" algn="l">
              <a:buFont typeface="Arial" panose="020B0604020202020204" pitchFamily="34" charset="0"/>
              <a:buChar char="•"/>
            </a:pPr>
            <a:r>
              <a:rPr lang="sr-Latn-ME" sz="2000" dirty="0"/>
              <a:t>Jure Praper, Matic Črešnik, glasbenika JAZZ Ravne</a:t>
            </a:r>
          </a:p>
          <a:p>
            <a:pPr marL="342900" indent="-342900" algn="l">
              <a:buFont typeface="Arial" panose="020B0604020202020204" pitchFamily="34" charset="0"/>
              <a:buChar char="•"/>
            </a:pPr>
            <a:r>
              <a:rPr lang="sr-Latn-ME" sz="2000" dirty="0"/>
              <a:t>Nika Hölzl  Praper, fotografinja</a:t>
            </a:r>
          </a:p>
          <a:p>
            <a:pPr marL="342900" indent="-342900" algn="l"/>
            <a:r>
              <a:rPr lang="sr-Latn-ME" sz="2000" b="1" dirty="0"/>
              <a:t>Kulturne institucije:</a:t>
            </a:r>
          </a:p>
          <a:p>
            <a:pPr marL="342900" indent="-342900" algn="l">
              <a:buFont typeface="Arial" panose="020B0604020202020204" pitchFamily="34" charset="0"/>
              <a:buChar char="•"/>
            </a:pPr>
            <a:r>
              <a:rPr lang="sl-SI" sz="2000" dirty="0"/>
              <a:t>Koroški pokrajinski muzej</a:t>
            </a:r>
          </a:p>
          <a:p>
            <a:pPr marL="342900" indent="-342900" algn="l">
              <a:buFont typeface="Arial" panose="020B0604020202020204" pitchFamily="34" charset="0"/>
              <a:buChar char="•"/>
            </a:pPr>
            <a:r>
              <a:rPr lang="sl-SI" sz="2000" dirty="0"/>
              <a:t>Koroška osrednja knjižnica dr. Franca Sušnika</a:t>
            </a:r>
          </a:p>
          <a:p>
            <a:pPr marL="342900" indent="-342900" algn="l"/>
            <a:r>
              <a:rPr lang="sl-SI" sz="2000" b="1" dirty="0"/>
              <a:t>Strokovna podpora:</a:t>
            </a:r>
          </a:p>
          <a:p>
            <a:pPr marL="342900" indent="-342900" algn="l">
              <a:buFont typeface="Arial" panose="020B0604020202020204" pitchFamily="34" charset="0"/>
              <a:buChar char="•"/>
            </a:pPr>
            <a:r>
              <a:rPr lang="sl-SI" sz="2000" dirty="0"/>
              <a:t>dr. Petra Štirn Janota, Darja Štirn, dr. Robi Kroflič</a:t>
            </a:r>
          </a:p>
          <a:p>
            <a:pPr marL="342900" indent="-342900" algn="l"/>
            <a:r>
              <a:rPr lang="sl-SI" sz="2000" dirty="0"/>
              <a:t>       UL FF in Zavod PETIDA</a:t>
            </a:r>
          </a:p>
          <a:p>
            <a:pPr marL="342900" indent="-342900" algn="l"/>
            <a:endParaRPr lang="sl-SI" sz="2000" dirty="0"/>
          </a:p>
          <a:p>
            <a:pPr marL="342900" indent="-342900" algn="l"/>
            <a:endParaRPr lang="sl-SI" sz="2000" b="1" dirty="0"/>
          </a:p>
          <a:p>
            <a:pPr marL="342900" indent="-342900" algn="l">
              <a:buFont typeface="Arial" panose="020B0604020202020204" pitchFamily="34" charset="0"/>
              <a:buChar char="•"/>
            </a:pPr>
            <a:endParaRPr lang="sl-SI" sz="2000" b="1" dirty="0"/>
          </a:p>
        </p:txBody>
      </p:sp>
      <p:cxnSp>
        <p:nvCxnSpPr>
          <p:cNvPr id="17" name="Raven povezovalnik 16">
            <a:extLst>
              <a:ext uri="{FF2B5EF4-FFF2-40B4-BE49-F238E27FC236}">
                <a16:creationId xmlns:a16="http://schemas.microsoft.com/office/drawing/2014/main" xmlns="" id="{4876F4AD-7B90-4E9C-BF00-2A03322ACA32}"/>
              </a:ext>
            </a:extLst>
          </p:cNvPr>
          <p:cNvCxnSpPr>
            <a:cxnSpLocks/>
          </p:cNvCxnSpPr>
          <p:nvPr/>
        </p:nvCxnSpPr>
        <p:spPr>
          <a:xfrm>
            <a:off x="4007768" y="2980634"/>
            <a:ext cx="0" cy="3256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ven povezovalnik 17">
            <a:extLst>
              <a:ext uri="{FF2B5EF4-FFF2-40B4-BE49-F238E27FC236}">
                <a16:creationId xmlns:a16="http://schemas.microsoft.com/office/drawing/2014/main" xmlns="" id="{C386CE9D-AC10-49B1-9CE3-855B04B588A2}"/>
              </a:ext>
            </a:extLst>
          </p:cNvPr>
          <p:cNvCxnSpPr>
            <a:cxnSpLocks/>
          </p:cNvCxnSpPr>
          <p:nvPr/>
        </p:nvCxnSpPr>
        <p:spPr>
          <a:xfrm flipH="1">
            <a:off x="1738282" y="4643446"/>
            <a:ext cx="20923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značba mesta noge 3">
            <a:extLst>
              <a:ext uri="{FF2B5EF4-FFF2-40B4-BE49-F238E27FC236}">
                <a16:creationId xmlns:a16="http://schemas.microsoft.com/office/drawing/2014/main" xmlns="" id="{E45880EE-F277-48BF-AB4E-825D64E3CC64}"/>
              </a:ext>
            </a:extLst>
          </p:cNvPr>
          <p:cNvSpPr>
            <a:spLocks noGrp="1"/>
          </p:cNvSpPr>
          <p:nvPr>
            <p:ph type="ftr" sz="quarter" idx="11"/>
          </p:nvPr>
        </p:nvSpPr>
        <p:spPr>
          <a:xfrm>
            <a:off x="5231905" y="6356351"/>
            <a:ext cx="4536503" cy="501649"/>
          </a:xfrm>
        </p:spPr>
        <p:txBody>
          <a:bodyPr/>
          <a:lstStyle/>
          <a:p>
            <a:r>
              <a:rPr lang="sl-SI" sz="900" dirty="0"/>
              <a:t>Operacijo sofinancirata Republika Slovenija in Evropska unija iz Evropskega socialnega sklada. </a:t>
            </a:r>
          </a:p>
        </p:txBody>
      </p:sp>
      <p:grpSp>
        <p:nvGrpSpPr>
          <p:cNvPr id="10" name="Skupina 9">
            <a:extLst>
              <a:ext uri="{FF2B5EF4-FFF2-40B4-BE49-F238E27FC236}">
                <a16:creationId xmlns:a16="http://schemas.microsoft.com/office/drawing/2014/main" xmlns="" id="{7F46E61A-3FAB-4560-9AB3-06908036F1C5}"/>
              </a:ext>
            </a:extLst>
          </p:cNvPr>
          <p:cNvGrpSpPr/>
          <p:nvPr/>
        </p:nvGrpSpPr>
        <p:grpSpPr>
          <a:xfrm>
            <a:off x="1524000" y="142853"/>
            <a:ext cx="9144000" cy="1097973"/>
            <a:chOff x="0" y="144498"/>
            <a:chExt cx="9144000" cy="1097973"/>
          </a:xfrm>
        </p:grpSpPr>
        <p:pic>
          <p:nvPicPr>
            <p:cNvPr id="11" name="Picture 2" descr="MIZS_slovenščina">
              <a:extLst>
                <a:ext uri="{FF2B5EF4-FFF2-40B4-BE49-F238E27FC236}">
                  <a16:creationId xmlns:a16="http://schemas.microsoft.com/office/drawing/2014/main" xmlns="" id="{575DBCE5-4BF9-4F88-A7EE-84D8E5490D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4994" y="484854"/>
              <a:ext cx="2181514" cy="3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6" descr="Logo_EKP_socialni_sklad_SLO_slogan">
              <a:extLst>
                <a:ext uri="{FF2B5EF4-FFF2-40B4-BE49-F238E27FC236}">
                  <a16:creationId xmlns:a16="http://schemas.microsoft.com/office/drawing/2014/main" xmlns="" id="{8050528A-800D-403F-88E4-125F63390DE5}"/>
                </a:ext>
              </a:extLst>
            </p:cNvPr>
            <p:cNvPicPr/>
            <p:nvPr/>
          </p:nvPicPr>
          <p:blipFill>
            <a:blip r:embed="rId3" cstate="print"/>
            <a:srcRect/>
            <a:stretch>
              <a:fillRect/>
            </a:stretch>
          </p:blipFill>
          <p:spPr bwMode="auto">
            <a:xfrm>
              <a:off x="6300192" y="144498"/>
              <a:ext cx="2227708" cy="1052254"/>
            </a:xfrm>
            <a:prstGeom prst="rect">
              <a:avLst/>
            </a:prstGeom>
            <a:noFill/>
            <a:ln w="9525">
              <a:noFill/>
              <a:miter lim="800000"/>
              <a:headEnd/>
              <a:tailEnd/>
            </a:ln>
          </p:spPr>
        </p:pic>
        <p:pic>
          <p:nvPicPr>
            <p:cNvPr id="14" name="Slika 13">
              <a:extLst>
                <a:ext uri="{FF2B5EF4-FFF2-40B4-BE49-F238E27FC236}">
                  <a16:creationId xmlns:a16="http://schemas.microsoft.com/office/drawing/2014/main" xmlns="" id="{B1F5DBBE-E2B0-4FD1-AFC6-E93606DBD0C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388352" y="527432"/>
              <a:ext cx="1476000" cy="288000"/>
            </a:xfrm>
            <a:prstGeom prst="rect">
              <a:avLst/>
            </a:prstGeom>
          </p:spPr>
        </p:pic>
        <p:sp>
          <p:nvSpPr>
            <p:cNvPr id="15" name="Pravokotnik 14">
              <a:extLst>
                <a:ext uri="{FF2B5EF4-FFF2-40B4-BE49-F238E27FC236}">
                  <a16:creationId xmlns:a16="http://schemas.microsoft.com/office/drawing/2014/main" xmlns="" id="{3FCB3B6C-948E-4A9E-B64D-D34FBA665BD1}"/>
                </a:ext>
              </a:extLst>
            </p:cNvPr>
            <p:cNvSpPr/>
            <p:nvPr/>
          </p:nvSpPr>
          <p:spPr>
            <a:xfrm>
              <a:off x="0" y="1196752"/>
              <a:ext cx="9144000" cy="45719"/>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cxnSp>
        <p:nvCxnSpPr>
          <p:cNvPr id="16" name="Raven povezovalnik 15">
            <a:extLst>
              <a:ext uri="{FF2B5EF4-FFF2-40B4-BE49-F238E27FC236}">
                <a16:creationId xmlns:a16="http://schemas.microsoft.com/office/drawing/2014/main" xmlns="" id="{F7321B47-50A6-46AE-9C95-80379C0C06A3}"/>
              </a:ext>
            </a:extLst>
          </p:cNvPr>
          <p:cNvCxnSpPr>
            <a:cxnSpLocks/>
          </p:cNvCxnSpPr>
          <p:nvPr/>
        </p:nvCxnSpPr>
        <p:spPr>
          <a:xfrm>
            <a:off x="1524000" y="6453336"/>
            <a:ext cx="81003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Podnaslov 2">
            <a:extLst>
              <a:ext uri="{FF2B5EF4-FFF2-40B4-BE49-F238E27FC236}">
                <a16:creationId xmlns:a16="http://schemas.microsoft.com/office/drawing/2014/main" xmlns="" id="{30DD816C-2F8F-4FF7-8EC3-24A2B4BE0804}"/>
              </a:ext>
            </a:extLst>
          </p:cNvPr>
          <p:cNvSpPr txBox="1">
            <a:spLocks/>
          </p:cNvSpPr>
          <p:nvPr/>
        </p:nvSpPr>
        <p:spPr>
          <a:xfrm flipV="1">
            <a:off x="1637142" y="2378567"/>
            <a:ext cx="2296051" cy="4571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sl-SI" sz="1600" dirty="0">
                <a:solidFill>
                  <a:schemeClr val="tx1"/>
                </a:solidFill>
              </a:rPr>
              <a:t> </a:t>
            </a:r>
            <a:endParaRPr lang="sl-SI" sz="1600" b="1" dirty="0">
              <a:solidFill>
                <a:schemeClr val="tx1"/>
              </a:solidFill>
            </a:endParaRPr>
          </a:p>
        </p:txBody>
      </p:sp>
      <p:pic>
        <p:nvPicPr>
          <p:cNvPr id="22" name="Slika 21"/>
          <p:cNvPicPr>
            <a:picLocks noChangeAspect="1"/>
          </p:cNvPicPr>
          <p:nvPr/>
        </p:nvPicPr>
        <p:blipFill>
          <a:blip r:embed="rId5" cstate="print"/>
          <a:stretch>
            <a:fillRect/>
          </a:stretch>
        </p:blipFill>
        <p:spPr>
          <a:xfrm>
            <a:off x="1666845" y="4643447"/>
            <a:ext cx="1288081" cy="854339"/>
          </a:xfrm>
          <a:prstGeom prst="rect">
            <a:avLst/>
          </a:prstGeom>
        </p:spPr>
      </p:pic>
      <p:pic>
        <p:nvPicPr>
          <p:cNvPr id="23" name="Slika 22" descr="C:\Users\Petra\Desktop\PETIDA\logo\logo petida-01 (1).jpg"/>
          <p:cNvPicPr/>
          <p:nvPr/>
        </p:nvPicPr>
        <p:blipFill>
          <a:blip r:embed="rId6" cstate="print"/>
          <a:srcRect/>
          <a:stretch>
            <a:fillRect/>
          </a:stretch>
        </p:blipFill>
        <p:spPr bwMode="auto">
          <a:xfrm>
            <a:off x="1919536" y="5517233"/>
            <a:ext cx="918094" cy="895529"/>
          </a:xfrm>
          <a:prstGeom prst="rect">
            <a:avLst/>
          </a:prstGeom>
          <a:noFill/>
          <a:ln w="9525">
            <a:noFill/>
            <a:miter lim="800000"/>
            <a:headEnd/>
            <a:tailEnd/>
          </a:ln>
        </p:spPr>
      </p:pic>
      <p:pic>
        <p:nvPicPr>
          <p:cNvPr id="24" name="Picture 2" descr="Rezultat iskanja slik za logotip filozofske fakultete v Ljubljani"/>
          <p:cNvPicPr>
            <a:picLocks noChangeAspect="1" noChangeArrowheads="1"/>
          </p:cNvPicPr>
          <p:nvPr/>
        </p:nvPicPr>
        <p:blipFill>
          <a:blip r:embed="rId7" cstate="print"/>
          <a:srcRect/>
          <a:stretch>
            <a:fillRect/>
          </a:stretch>
        </p:blipFill>
        <p:spPr bwMode="auto">
          <a:xfrm>
            <a:off x="2952728" y="5446384"/>
            <a:ext cx="983032" cy="983032"/>
          </a:xfrm>
          <a:prstGeom prst="rect">
            <a:avLst/>
          </a:prstGeom>
          <a:noFill/>
        </p:spPr>
      </p:pic>
    </p:spTree>
    <p:extLst>
      <p:ext uri="{BB962C8B-B14F-4D97-AF65-F5344CB8AC3E}">
        <p14:creationId xmlns:p14="http://schemas.microsoft.com/office/powerpoint/2010/main" val="208072468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grpSp>
        <p:nvGrpSpPr>
          <p:cNvPr id="2" name="Skupina 5">
            <a:extLst>
              <a:ext uri="{FF2B5EF4-FFF2-40B4-BE49-F238E27FC236}">
                <a16:creationId xmlns:a16="http://schemas.microsoft.com/office/drawing/2014/main" xmlns="" id="{288C0F44-D020-4C3A-9EF2-FFA467B362B5}"/>
              </a:ext>
            </a:extLst>
          </p:cNvPr>
          <p:cNvGrpSpPr/>
          <p:nvPr/>
        </p:nvGrpSpPr>
        <p:grpSpPr>
          <a:xfrm>
            <a:off x="1524000" y="0"/>
            <a:ext cx="9144000" cy="834456"/>
            <a:chOff x="0" y="430274"/>
            <a:chExt cx="9144000" cy="834456"/>
          </a:xfrm>
        </p:grpSpPr>
        <p:pic>
          <p:nvPicPr>
            <p:cNvPr id="7" name="Picture 2" descr="MIZS_slovenščina">
              <a:extLst>
                <a:ext uri="{FF2B5EF4-FFF2-40B4-BE49-F238E27FC236}">
                  <a16:creationId xmlns:a16="http://schemas.microsoft.com/office/drawing/2014/main" xmlns="" id="{AFC1EEF1-A9B9-4906-ABF0-EA206732CD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762930"/>
              <a:ext cx="2181514" cy="3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6" descr="Logo_EKP_socialni_sklad_SLO_slogan">
              <a:extLst>
                <a:ext uri="{FF2B5EF4-FFF2-40B4-BE49-F238E27FC236}">
                  <a16:creationId xmlns:a16="http://schemas.microsoft.com/office/drawing/2014/main" xmlns="" id="{06133FAB-B058-4B5A-808B-C3F9868157B7}"/>
                </a:ext>
              </a:extLst>
            </p:cNvPr>
            <p:cNvPicPr/>
            <p:nvPr/>
          </p:nvPicPr>
          <p:blipFill>
            <a:blip r:embed="rId4" cstate="print"/>
            <a:srcRect/>
            <a:stretch>
              <a:fillRect/>
            </a:stretch>
          </p:blipFill>
          <p:spPr bwMode="auto">
            <a:xfrm>
              <a:off x="7199784" y="430274"/>
              <a:ext cx="1944216" cy="834456"/>
            </a:xfrm>
            <a:prstGeom prst="rect">
              <a:avLst/>
            </a:prstGeom>
            <a:noFill/>
            <a:ln w="9525">
              <a:noFill/>
              <a:miter lim="800000"/>
              <a:headEnd/>
              <a:tailEnd/>
            </a:ln>
          </p:spPr>
        </p:pic>
        <p:pic>
          <p:nvPicPr>
            <p:cNvPr id="10" name="Slika 9">
              <a:extLst>
                <a:ext uri="{FF2B5EF4-FFF2-40B4-BE49-F238E27FC236}">
                  <a16:creationId xmlns:a16="http://schemas.microsoft.com/office/drawing/2014/main" xmlns="" id="{30A43E9D-379E-4ED8-92CD-05466E0CA763}"/>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203848" y="762930"/>
              <a:ext cx="1476000" cy="288000"/>
            </a:xfrm>
            <a:prstGeom prst="rect">
              <a:avLst/>
            </a:prstGeom>
          </p:spPr>
        </p:pic>
        <p:sp>
          <p:nvSpPr>
            <p:cNvPr id="11" name="Pravokotnik 10">
              <a:extLst>
                <a:ext uri="{FF2B5EF4-FFF2-40B4-BE49-F238E27FC236}">
                  <a16:creationId xmlns:a16="http://schemas.microsoft.com/office/drawing/2014/main" xmlns="" id="{10F0C6F5-6A00-4F47-9AA2-225C0D5D5562}"/>
                </a:ext>
              </a:extLst>
            </p:cNvPr>
            <p:cNvSpPr/>
            <p:nvPr/>
          </p:nvSpPr>
          <p:spPr>
            <a:xfrm>
              <a:off x="0" y="1196752"/>
              <a:ext cx="9144000" cy="45719"/>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pic>
        <p:nvPicPr>
          <p:cNvPr id="5" name="Slika 4">
            <a:extLst>
              <a:ext uri="{FF2B5EF4-FFF2-40B4-BE49-F238E27FC236}">
                <a16:creationId xmlns:a16="http://schemas.microsoft.com/office/drawing/2014/main" xmlns="" id="{00F14A3B-003E-434F-B178-83D788B8B8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7504" y="2952748"/>
            <a:ext cx="3487326" cy="1867437"/>
          </a:xfrm>
          <a:prstGeom prst="rect">
            <a:avLst/>
          </a:prstGeom>
        </p:spPr>
      </p:pic>
      <p:sp>
        <p:nvSpPr>
          <p:cNvPr id="75" name="Shape 75"/>
          <p:cNvSpPr txBox="1">
            <a:spLocks noGrp="1"/>
          </p:cNvSpPr>
          <p:nvPr>
            <p:ph type="title"/>
          </p:nvPr>
        </p:nvSpPr>
        <p:spPr>
          <a:xfrm>
            <a:off x="1835700" y="593367"/>
            <a:ext cx="8520600" cy="763600"/>
          </a:xfrm>
          <a:prstGeom prst="rect">
            <a:avLst/>
          </a:prstGeom>
        </p:spPr>
        <p:txBody>
          <a:bodyPr spcFirstLastPara="1" vert="horz" wrap="square" lIns="91425" tIns="91425" rIns="91425" bIns="91425" rtlCol="0" anchor="t" anchorCtr="0">
            <a:noAutofit/>
          </a:bodyPr>
          <a:lstStyle/>
          <a:p>
            <a:r>
              <a:rPr lang="sl" sz="2800" b="1" dirty="0">
                <a:latin typeface="Cambria"/>
                <a:ea typeface="Cambria"/>
                <a:cs typeface="Cambria"/>
                <a:sym typeface="Cambria"/>
              </a:rPr>
              <a:t/>
            </a:r>
            <a:br>
              <a:rPr lang="sl" sz="2800" b="1" dirty="0">
                <a:latin typeface="Cambria"/>
                <a:ea typeface="Cambria"/>
                <a:cs typeface="Cambria"/>
                <a:sym typeface="Cambria"/>
              </a:rPr>
            </a:br>
            <a:r>
              <a:rPr lang="sl" sz="2800" b="1" dirty="0">
                <a:latin typeface="Cambria"/>
                <a:ea typeface="Cambria"/>
                <a:cs typeface="Cambria"/>
                <a:sym typeface="Cambria"/>
              </a:rPr>
              <a:t>5 stopenjski didaktični model izvedbe in načrtovanja</a:t>
            </a:r>
            <a:endParaRPr sz="2800" b="1">
              <a:latin typeface="Cambria"/>
              <a:ea typeface="Cambria"/>
              <a:cs typeface="Cambria"/>
              <a:sym typeface="Cambria"/>
            </a:endParaRPr>
          </a:p>
        </p:txBody>
      </p:sp>
      <p:sp>
        <p:nvSpPr>
          <p:cNvPr id="76" name="Shape 76"/>
          <p:cNvSpPr txBox="1">
            <a:spLocks noGrp="1"/>
          </p:cNvSpPr>
          <p:nvPr>
            <p:ph type="body" idx="1"/>
          </p:nvPr>
        </p:nvSpPr>
        <p:spPr>
          <a:xfrm>
            <a:off x="1835700" y="2143116"/>
            <a:ext cx="8520600" cy="4714884"/>
          </a:xfrm>
          <a:prstGeom prst="rect">
            <a:avLst/>
          </a:prstGeom>
        </p:spPr>
        <p:txBody>
          <a:bodyPr spcFirstLastPara="1" vert="horz" wrap="square" lIns="91425" tIns="91425" rIns="91425" bIns="91425" rtlCol="0" anchor="t" anchorCtr="0">
            <a:noAutofit/>
          </a:bodyPr>
          <a:lstStyle/>
          <a:p>
            <a:pPr marL="0" indent="0">
              <a:spcBef>
                <a:spcPts val="600"/>
              </a:spcBef>
              <a:buClr>
                <a:schemeClr val="dk1"/>
              </a:buClr>
              <a:buSzPts val="1100"/>
              <a:buNone/>
            </a:pPr>
            <a:r>
              <a:rPr lang="sl" sz="2500" dirty="0">
                <a:solidFill>
                  <a:schemeClr val="dk1"/>
                </a:solidFill>
              </a:rPr>
              <a:t>•</a:t>
            </a:r>
            <a:r>
              <a:rPr lang="sl" sz="2400" i="1" u="sng" dirty="0">
                <a:solidFill>
                  <a:schemeClr val="dk1"/>
                </a:solidFill>
                <a:latin typeface="Cambria" pitchFamily="18" charset="0"/>
                <a:ea typeface="Cambria" pitchFamily="18" charset="0"/>
                <a:cs typeface="Cambria"/>
                <a:sym typeface="Cambria"/>
              </a:rPr>
              <a:t>Spodbujanje osebnega doživetja/vživetja za vsebino</a:t>
            </a:r>
            <a:r>
              <a:rPr lang="sl" sz="2400" dirty="0">
                <a:solidFill>
                  <a:schemeClr val="dk1"/>
                </a:solidFill>
                <a:latin typeface="Cambria" pitchFamily="18" charset="0"/>
                <a:ea typeface="Cambria" pitchFamily="18" charset="0"/>
                <a:cs typeface="Cambria"/>
                <a:sym typeface="Cambria"/>
              </a:rPr>
              <a:t> – spodbuditi </a:t>
            </a:r>
            <a:r>
              <a:rPr lang="sl" sz="2400" b="1" i="1" dirty="0">
                <a:solidFill>
                  <a:schemeClr val="dk1"/>
                </a:solidFill>
                <a:latin typeface="Cambria" pitchFamily="18" charset="0"/>
                <a:ea typeface="Cambria" pitchFamily="18" charset="0"/>
                <a:cs typeface="Cambria"/>
                <a:sym typeface="Cambria"/>
              </a:rPr>
              <a:t>občutljivost</a:t>
            </a:r>
            <a:r>
              <a:rPr lang="sl" sz="2400" dirty="0">
                <a:solidFill>
                  <a:schemeClr val="dk1"/>
                </a:solidFill>
                <a:latin typeface="Cambria" pitchFamily="18" charset="0"/>
                <a:ea typeface="Cambria" pitchFamily="18" charset="0"/>
                <a:cs typeface="Cambria"/>
                <a:sym typeface="Cambria"/>
              </a:rPr>
              <a:t>/občutke do določene vsebine</a:t>
            </a:r>
            <a:endParaRPr sz="2400">
              <a:solidFill>
                <a:schemeClr val="dk1"/>
              </a:solidFill>
              <a:latin typeface="Cambria" pitchFamily="18" charset="0"/>
              <a:ea typeface="Cambria" pitchFamily="18" charset="0"/>
              <a:cs typeface="Cambria"/>
              <a:sym typeface="Cambria"/>
            </a:endParaRPr>
          </a:p>
          <a:p>
            <a:pPr marL="0" indent="0">
              <a:spcBef>
                <a:spcPts val="600"/>
              </a:spcBef>
              <a:buClr>
                <a:schemeClr val="dk1"/>
              </a:buClr>
              <a:buSzPts val="1100"/>
              <a:buNone/>
            </a:pPr>
            <a:r>
              <a:rPr lang="sl" sz="2400" dirty="0">
                <a:solidFill>
                  <a:schemeClr val="dk1"/>
                </a:solidFill>
                <a:latin typeface="Cambria" pitchFamily="18" charset="0"/>
                <a:ea typeface="Cambria" pitchFamily="18" charset="0"/>
                <a:cs typeface="Cambria"/>
                <a:sym typeface="Cambria"/>
              </a:rPr>
              <a:t>•</a:t>
            </a:r>
            <a:r>
              <a:rPr lang="sl" sz="2400" i="1" u="sng" dirty="0">
                <a:solidFill>
                  <a:schemeClr val="dk1"/>
                </a:solidFill>
                <a:latin typeface="Cambria" pitchFamily="18" charset="0"/>
                <a:ea typeface="Cambria" pitchFamily="18" charset="0"/>
                <a:cs typeface="Cambria"/>
                <a:sym typeface="Cambria"/>
              </a:rPr>
              <a:t>Pridobivanje znanja o določeni vsebini</a:t>
            </a:r>
            <a:r>
              <a:rPr lang="sl" sz="2400" i="1" dirty="0">
                <a:solidFill>
                  <a:schemeClr val="dk1"/>
                </a:solidFill>
                <a:latin typeface="Cambria" pitchFamily="18" charset="0"/>
                <a:ea typeface="Cambria" pitchFamily="18" charset="0"/>
                <a:cs typeface="Cambria"/>
                <a:sym typeface="Cambria"/>
              </a:rPr>
              <a:t> – </a:t>
            </a:r>
            <a:r>
              <a:rPr lang="sl" sz="2400" b="1" i="1" dirty="0">
                <a:solidFill>
                  <a:schemeClr val="dk1"/>
                </a:solidFill>
                <a:latin typeface="Cambria" pitchFamily="18" charset="0"/>
                <a:ea typeface="Cambria" pitchFamily="18" charset="0"/>
                <a:cs typeface="Cambria"/>
                <a:sym typeface="Cambria"/>
              </a:rPr>
              <a:t>seznanjanje in osmislitev</a:t>
            </a:r>
            <a:endParaRPr sz="2400" b="1" i="1">
              <a:solidFill>
                <a:schemeClr val="dk1"/>
              </a:solidFill>
              <a:latin typeface="Cambria" pitchFamily="18" charset="0"/>
              <a:ea typeface="Cambria" pitchFamily="18" charset="0"/>
              <a:cs typeface="Cambria"/>
              <a:sym typeface="Cambria"/>
            </a:endParaRPr>
          </a:p>
          <a:p>
            <a:pPr marL="0" indent="0">
              <a:spcBef>
                <a:spcPts val="600"/>
              </a:spcBef>
              <a:buClr>
                <a:schemeClr val="dk1"/>
              </a:buClr>
              <a:buSzPts val="1100"/>
              <a:buNone/>
            </a:pPr>
            <a:r>
              <a:rPr lang="sl" sz="2400" dirty="0">
                <a:solidFill>
                  <a:schemeClr val="dk1"/>
                </a:solidFill>
                <a:latin typeface="Cambria" pitchFamily="18" charset="0"/>
                <a:ea typeface="Cambria" pitchFamily="18" charset="0"/>
                <a:cs typeface="Cambria"/>
                <a:sym typeface="Cambria"/>
              </a:rPr>
              <a:t>•</a:t>
            </a:r>
            <a:r>
              <a:rPr lang="sl" sz="2400" i="1" u="sng" dirty="0">
                <a:solidFill>
                  <a:schemeClr val="dk1"/>
                </a:solidFill>
                <a:latin typeface="Cambria" pitchFamily="18" charset="0"/>
                <a:ea typeface="Cambria" pitchFamily="18" charset="0"/>
                <a:cs typeface="Cambria"/>
                <a:sym typeface="Cambria"/>
              </a:rPr>
              <a:t>Razvijanje odnosne ravni ter pripoznanje kot glavni cilj - </a:t>
            </a:r>
            <a:r>
              <a:rPr lang="sl" sz="2400" b="1" i="1" u="sng" dirty="0">
                <a:solidFill>
                  <a:schemeClr val="dk1"/>
                </a:solidFill>
                <a:latin typeface="Cambria" pitchFamily="18" charset="0"/>
                <a:ea typeface="Cambria" pitchFamily="18" charset="0"/>
                <a:cs typeface="Cambria"/>
                <a:sym typeface="Cambria"/>
              </a:rPr>
              <a:t>dialoškost</a:t>
            </a:r>
            <a:endParaRPr sz="2400" b="1" i="1" u="sng">
              <a:solidFill>
                <a:schemeClr val="dk1"/>
              </a:solidFill>
              <a:latin typeface="Cambria" pitchFamily="18" charset="0"/>
              <a:ea typeface="Cambria" pitchFamily="18" charset="0"/>
              <a:cs typeface="Cambria"/>
              <a:sym typeface="Cambria"/>
            </a:endParaRPr>
          </a:p>
          <a:p>
            <a:pPr marL="0" indent="0">
              <a:spcBef>
                <a:spcPts val="600"/>
              </a:spcBef>
              <a:buClr>
                <a:schemeClr val="dk1"/>
              </a:buClr>
              <a:buSzPts val="1100"/>
              <a:buNone/>
            </a:pPr>
            <a:r>
              <a:rPr lang="sl" sz="2400" dirty="0">
                <a:solidFill>
                  <a:schemeClr val="dk1"/>
                </a:solidFill>
                <a:latin typeface="Cambria" pitchFamily="18" charset="0"/>
                <a:ea typeface="Cambria" pitchFamily="18" charset="0"/>
                <a:cs typeface="Cambria"/>
                <a:sym typeface="Cambria"/>
              </a:rPr>
              <a:t>•</a:t>
            </a:r>
            <a:r>
              <a:rPr lang="sl" sz="2400" i="1" u="sng" dirty="0">
                <a:solidFill>
                  <a:schemeClr val="dk1"/>
                </a:solidFill>
                <a:latin typeface="Cambria" pitchFamily="18" charset="0"/>
                <a:ea typeface="Cambria" pitchFamily="18" charset="0"/>
                <a:cs typeface="Cambria"/>
                <a:sym typeface="Cambria"/>
              </a:rPr>
              <a:t>Aktivnost otrok, sporočanje o vsebini preko umetniške izkušnje</a:t>
            </a:r>
            <a:r>
              <a:rPr lang="sl" sz="2400" dirty="0">
                <a:solidFill>
                  <a:schemeClr val="dk1"/>
                </a:solidFill>
                <a:latin typeface="Cambria" pitchFamily="18" charset="0"/>
                <a:ea typeface="Cambria" pitchFamily="18" charset="0"/>
                <a:cs typeface="Cambria"/>
                <a:sym typeface="Cambria"/>
              </a:rPr>
              <a:t> – </a:t>
            </a:r>
            <a:r>
              <a:rPr lang="sl" sz="2400" b="1" i="1" dirty="0">
                <a:solidFill>
                  <a:schemeClr val="dk1"/>
                </a:solidFill>
                <a:latin typeface="Cambria" pitchFamily="18" charset="0"/>
                <a:ea typeface="Cambria" pitchFamily="18" charset="0"/>
                <a:cs typeface="Cambria"/>
                <a:sym typeface="Cambria"/>
              </a:rPr>
              <a:t>ustvarjalnost</a:t>
            </a:r>
            <a:endParaRPr sz="2400" b="1" i="1">
              <a:solidFill>
                <a:schemeClr val="dk1"/>
              </a:solidFill>
              <a:latin typeface="Cambria" pitchFamily="18" charset="0"/>
              <a:ea typeface="Cambria" pitchFamily="18" charset="0"/>
              <a:cs typeface="Cambria"/>
              <a:sym typeface="Cambria"/>
            </a:endParaRPr>
          </a:p>
          <a:p>
            <a:pPr marL="0" indent="0">
              <a:spcBef>
                <a:spcPts val="600"/>
              </a:spcBef>
              <a:buClr>
                <a:schemeClr val="dk1"/>
              </a:buClr>
              <a:buSzPts val="1100"/>
              <a:buNone/>
            </a:pPr>
            <a:r>
              <a:rPr lang="sl" sz="2400" dirty="0">
                <a:solidFill>
                  <a:schemeClr val="dk1"/>
                </a:solidFill>
                <a:latin typeface="Cambria" pitchFamily="18" charset="0"/>
                <a:ea typeface="Cambria" pitchFamily="18" charset="0"/>
                <a:cs typeface="Cambria"/>
                <a:sym typeface="Cambria"/>
              </a:rPr>
              <a:t>•</a:t>
            </a:r>
            <a:r>
              <a:rPr lang="sl" sz="2400" u="sng" dirty="0">
                <a:solidFill>
                  <a:schemeClr val="dk1"/>
                </a:solidFill>
                <a:latin typeface="Cambria" pitchFamily="18" charset="0"/>
                <a:ea typeface="Cambria" pitchFamily="18" charset="0"/>
                <a:cs typeface="Cambria"/>
                <a:sym typeface="Cambria"/>
              </a:rPr>
              <a:t>Vstop v odnos z drugimi, širšim okoljem</a:t>
            </a:r>
            <a:r>
              <a:rPr lang="sl" sz="2400" dirty="0">
                <a:solidFill>
                  <a:schemeClr val="dk1"/>
                </a:solidFill>
                <a:latin typeface="Cambria" pitchFamily="18" charset="0"/>
                <a:ea typeface="Cambria" pitchFamily="18" charset="0"/>
                <a:cs typeface="Cambria"/>
                <a:sym typeface="Cambria"/>
              </a:rPr>
              <a:t>, predstaviti jim vsebino, ki smo jo poglobili in jo osmisliti – </a:t>
            </a:r>
            <a:r>
              <a:rPr lang="sl" sz="2400" b="1" i="1" dirty="0">
                <a:solidFill>
                  <a:schemeClr val="dk1"/>
                </a:solidFill>
                <a:latin typeface="Cambria" pitchFamily="18" charset="0"/>
                <a:ea typeface="Cambria" pitchFamily="18" charset="0"/>
                <a:cs typeface="Cambria"/>
                <a:sym typeface="Cambria"/>
              </a:rPr>
              <a:t>družbeni angažma</a:t>
            </a:r>
            <a:endParaRPr sz="2400" b="1" i="1">
              <a:solidFill>
                <a:schemeClr val="dk1"/>
              </a:solidFill>
              <a:latin typeface="Cambria" pitchFamily="18" charset="0"/>
              <a:ea typeface="Cambria" pitchFamily="18" charset="0"/>
              <a:cs typeface="Cambria"/>
              <a:sym typeface="Cambria"/>
            </a:endParaRPr>
          </a:p>
          <a:p>
            <a:pPr marL="0" indent="0">
              <a:spcAft>
                <a:spcPts val="1600"/>
              </a:spcAft>
              <a:buNone/>
            </a:pPr>
            <a:endParaRPr/>
          </a:p>
        </p:txBody>
      </p:sp>
      <p:pic>
        <p:nvPicPr>
          <p:cNvPr id="12" name="Slika 11"/>
          <p:cNvPicPr>
            <a:picLocks noChangeAspect="1"/>
          </p:cNvPicPr>
          <p:nvPr/>
        </p:nvPicPr>
        <p:blipFill>
          <a:blip r:embed="rId7" cstate="print"/>
          <a:stretch>
            <a:fillRect/>
          </a:stretch>
        </p:blipFill>
        <p:spPr>
          <a:xfrm>
            <a:off x="3431704" y="0"/>
            <a:ext cx="1152939" cy="764704"/>
          </a:xfrm>
          <a:prstGeom prst="rect">
            <a:avLst/>
          </a:prstGeom>
        </p:spPr>
      </p:pic>
      <p:pic>
        <p:nvPicPr>
          <p:cNvPr id="13" name="Slika 12" descr="C:\Users\Petra\Desktop\PETIDA\logo\logo petida-01 (1).jpg"/>
          <p:cNvPicPr/>
          <p:nvPr/>
        </p:nvPicPr>
        <p:blipFill>
          <a:blip r:embed="rId8" cstate="print"/>
          <a:srcRect/>
          <a:stretch>
            <a:fillRect/>
          </a:stretch>
        </p:blipFill>
        <p:spPr bwMode="auto">
          <a:xfrm>
            <a:off x="1524000" y="0"/>
            <a:ext cx="899592" cy="737320"/>
          </a:xfrm>
          <a:prstGeom prst="rect">
            <a:avLst/>
          </a:prstGeom>
          <a:noFill/>
          <a:ln w="9525">
            <a:noFill/>
            <a:miter lim="800000"/>
            <a:headEnd/>
            <a:tailEnd/>
          </a:ln>
        </p:spPr>
      </p:pic>
      <p:pic>
        <p:nvPicPr>
          <p:cNvPr id="14" name="Picture 2" descr="Rezultat iskanja slik za logotip filozofske fakultete v Ljubljani"/>
          <p:cNvPicPr>
            <a:picLocks noChangeAspect="1" noChangeArrowheads="1"/>
          </p:cNvPicPr>
          <p:nvPr/>
        </p:nvPicPr>
        <p:blipFill>
          <a:blip r:embed="rId9" cstate="print"/>
          <a:srcRect/>
          <a:stretch>
            <a:fillRect/>
          </a:stretch>
        </p:blipFill>
        <p:spPr bwMode="auto">
          <a:xfrm>
            <a:off x="2444726" y="0"/>
            <a:ext cx="698946" cy="698946"/>
          </a:xfrm>
          <a:prstGeom prst="rect">
            <a:avLst/>
          </a:prstGeom>
          <a:noFill/>
        </p:spPr>
      </p:pic>
    </p:spTree>
    <p:extLst>
      <p:ext uri="{BB962C8B-B14F-4D97-AF65-F5344CB8AC3E}">
        <p14:creationId xmlns:p14="http://schemas.microsoft.com/office/powerpoint/2010/main" val="30249107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avokotnik 4">
            <a:extLst>
              <a:ext uri="{FF2B5EF4-FFF2-40B4-BE49-F238E27FC236}">
                <a16:creationId xmlns:a16="http://schemas.microsoft.com/office/drawing/2014/main" xmlns="" id="{16316598-2ED3-4AE3-B9E5-0051519C4551}"/>
              </a:ext>
            </a:extLst>
          </p:cNvPr>
          <p:cNvSpPr/>
          <p:nvPr/>
        </p:nvSpPr>
        <p:spPr>
          <a:xfrm>
            <a:off x="1533786" y="4108901"/>
            <a:ext cx="9144000" cy="2780927"/>
          </a:xfrm>
          <a:prstGeom prst="rect">
            <a:avLst/>
          </a:prstGeom>
          <a:gradFill flip="none" rotWithShape="1">
            <a:gsLst>
              <a:gs pos="0">
                <a:schemeClr val="bg1">
                  <a:lumMod val="85000"/>
                </a:schemeClr>
              </a:gs>
              <a:gs pos="100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6" name="Označba mesta vsebine 2">
            <a:extLst>
              <a:ext uri="{FF2B5EF4-FFF2-40B4-BE49-F238E27FC236}">
                <a16:creationId xmlns:a16="http://schemas.microsoft.com/office/drawing/2014/main" xmlns="" id="{00B519BA-C6E0-4FD5-85C0-39E605880031}"/>
              </a:ext>
            </a:extLst>
          </p:cNvPr>
          <p:cNvSpPr txBox="1">
            <a:spLocks/>
          </p:cNvSpPr>
          <p:nvPr/>
        </p:nvSpPr>
        <p:spPr>
          <a:xfrm>
            <a:off x="4153581" y="2457986"/>
            <a:ext cx="6107615" cy="330182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sl-SI" sz="2800" dirty="0"/>
          </a:p>
        </p:txBody>
      </p:sp>
      <p:sp>
        <p:nvSpPr>
          <p:cNvPr id="7" name="Označba mesta noge 3">
            <a:extLst>
              <a:ext uri="{FF2B5EF4-FFF2-40B4-BE49-F238E27FC236}">
                <a16:creationId xmlns:a16="http://schemas.microsoft.com/office/drawing/2014/main" xmlns="" id="{069B8498-3886-45B4-BD26-FC11BE66ED3F}"/>
              </a:ext>
            </a:extLst>
          </p:cNvPr>
          <p:cNvSpPr>
            <a:spLocks noGrp="1"/>
          </p:cNvSpPr>
          <p:nvPr>
            <p:ph type="ftr" sz="quarter" idx="11"/>
          </p:nvPr>
        </p:nvSpPr>
        <p:spPr>
          <a:xfrm>
            <a:off x="5231905" y="6356351"/>
            <a:ext cx="4536503" cy="501649"/>
          </a:xfrm>
        </p:spPr>
        <p:txBody>
          <a:bodyPr/>
          <a:lstStyle/>
          <a:p>
            <a:r>
              <a:rPr lang="sl-SI" sz="900" dirty="0"/>
              <a:t>Operacijo sofinancirata Republika Slovenija in Evropska unija iz Evropskega socialnega sklada. </a:t>
            </a:r>
          </a:p>
        </p:txBody>
      </p:sp>
      <p:cxnSp>
        <p:nvCxnSpPr>
          <p:cNvPr id="8" name="Raven povezovalnik 7">
            <a:extLst>
              <a:ext uri="{FF2B5EF4-FFF2-40B4-BE49-F238E27FC236}">
                <a16:creationId xmlns:a16="http://schemas.microsoft.com/office/drawing/2014/main" xmlns="" id="{CD588A76-0153-4607-B40B-A53DD85B36CF}"/>
              </a:ext>
            </a:extLst>
          </p:cNvPr>
          <p:cNvCxnSpPr>
            <a:cxnSpLocks/>
          </p:cNvCxnSpPr>
          <p:nvPr/>
        </p:nvCxnSpPr>
        <p:spPr>
          <a:xfrm>
            <a:off x="1524000" y="6453336"/>
            <a:ext cx="810039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Skupina 8">
            <a:extLst>
              <a:ext uri="{FF2B5EF4-FFF2-40B4-BE49-F238E27FC236}">
                <a16:creationId xmlns:a16="http://schemas.microsoft.com/office/drawing/2014/main" xmlns="" id="{737B5733-50FF-4C53-9D4F-B7D093DBE9FD}"/>
              </a:ext>
            </a:extLst>
          </p:cNvPr>
          <p:cNvGrpSpPr/>
          <p:nvPr/>
        </p:nvGrpSpPr>
        <p:grpSpPr>
          <a:xfrm>
            <a:off x="1524000" y="144499"/>
            <a:ext cx="9144000" cy="1097973"/>
            <a:chOff x="0" y="144498"/>
            <a:chExt cx="9144000" cy="1097973"/>
          </a:xfrm>
        </p:grpSpPr>
        <p:pic>
          <p:nvPicPr>
            <p:cNvPr id="10" name="Picture 2" descr="MIZS_slovenščina">
              <a:extLst>
                <a:ext uri="{FF2B5EF4-FFF2-40B4-BE49-F238E27FC236}">
                  <a16:creationId xmlns:a16="http://schemas.microsoft.com/office/drawing/2014/main" xmlns="" id="{6C6D64DE-C4D4-408A-89F1-072ADEB92E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54994" y="484854"/>
              <a:ext cx="2181514" cy="35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6" descr="Logo_EKP_socialni_sklad_SLO_slogan">
              <a:extLst>
                <a:ext uri="{FF2B5EF4-FFF2-40B4-BE49-F238E27FC236}">
                  <a16:creationId xmlns:a16="http://schemas.microsoft.com/office/drawing/2014/main" xmlns="" id="{866BF036-6689-4F5E-94C2-580896CBD59F}"/>
                </a:ext>
              </a:extLst>
            </p:cNvPr>
            <p:cNvPicPr/>
            <p:nvPr/>
          </p:nvPicPr>
          <p:blipFill>
            <a:blip r:embed="rId3" cstate="print"/>
            <a:srcRect/>
            <a:stretch>
              <a:fillRect/>
            </a:stretch>
          </p:blipFill>
          <p:spPr bwMode="auto">
            <a:xfrm>
              <a:off x="6300192" y="144498"/>
              <a:ext cx="2227708" cy="1052254"/>
            </a:xfrm>
            <a:prstGeom prst="rect">
              <a:avLst/>
            </a:prstGeom>
            <a:noFill/>
            <a:ln w="9525">
              <a:noFill/>
              <a:miter lim="800000"/>
              <a:headEnd/>
              <a:tailEnd/>
            </a:ln>
          </p:spPr>
        </p:pic>
        <p:pic>
          <p:nvPicPr>
            <p:cNvPr id="13" name="Slika 12">
              <a:extLst>
                <a:ext uri="{FF2B5EF4-FFF2-40B4-BE49-F238E27FC236}">
                  <a16:creationId xmlns:a16="http://schemas.microsoft.com/office/drawing/2014/main" xmlns="" id="{F8008F4C-5478-434E-B77C-936BF3C30C5A}"/>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388352" y="527432"/>
              <a:ext cx="1476000" cy="288000"/>
            </a:xfrm>
            <a:prstGeom prst="rect">
              <a:avLst/>
            </a:prstGeom>
          </p:spPr>
        </p:pic>
        <p:sp>
          <p:nvSpPr>
            <p:cNvPr id="14" name="Pravokotnik 13">
              <a:extLst>
                <a:ext uri="{FF2B5EF4-FFF2-40B4-BE49-F238E27FC236}">
                  <a16:creationId xmlns:a16="http://schemas.microsoft.com/office/drawing/2014/main" xmlns="" id="{3C3EE693-FC9C-44B0-9DB7-33F60F4DFB05}"/>
                </a:ext>
              </a:extLst>
            </p:cNvPr>
            <p:cNvSpPr/>
            <p:nvPr/>
          </p:nvSpPr>
          <p:spPr>
            <a:xfrm>
              <a:off x="0" y="1196752"/>
              <a:ext cx="9144000" cy="45719"/>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grpSp>
      <p:cxnSp>
        <p:nvCxnSpPr>
          <p:cNvPr id="15" name="Raven povezovalnik 14">
            <a:extLst>
              <a:ext uri="{FF2B5EF4-FFF2-40B4-BE49-F238E27FC236}">
                <a16:creationId xmlns:a16="http://schemas.microsoft.com/office/drawing/2014/main" xmlns="" id="{A98F7026-DD42-42D5-B3D2-CCA090CB2BB9}"/>
              </a:ext>
            </a:extLst>
          </p:cNvPr>
          <p:cNvCxnSpPr>
            <a:cxnSpLocks/>
          </p:cNvCxnSpPr>
          <p:nvPr/>
        </p:nvCxnSpPr>
        <p:spPr>
          <a:xfrm>
            <a:off x="4007768" y="1916832"/>
            <a:ext cx="0" cy="36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a:extLst>
              <a:ext uri="{FF2B5EF4-FFF2-40B4-BE49-F238E27FC236}">
                <a16:creationId xmlns:a16="http://schemas.microsoft.com/office/drawing/2014/main" xmlns="" id="{C396C960-9E96-41B9-8BB8-2215F968194E}"/>
              </a:ext>
            </a:extLst>
          </p:cNvPr>
          <p:cNvCxnSpPr>
            <a:cxnSpLocks/>
          </p:cNvCxnSpPr>
          <p:nvPr/>
        </p:nvCxnSpPr>
        <p:spPr>
          <a:xfrm flipH="1">
            <a:off x="1699364" y="4149080"/>
            <a:ext cx="20923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Slika 16">
            <a:extLst>
              <a:ext uri="{FF2B5EF4-FFF2-40B4-BE49-F238E27FC236}">
                <a16:creationId xmlns:a16="http://schemas.microsoft.com/office/drawing/2014/main" xmlns="" id="{FC09E64B-D315-466B-AE2E-AD9570D26D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V="1">
            <a:off x="1716613" y="2660842"/>
            <a:ext cx="2212988" cy="1199550"/>
          </a:xfrm>
          <a:prstGeom prst="rect">
            <a:avLst/>
          </a:prstGeom>
        </p:spPr>
      </p:pic>
      <p:sp>
        <p:nvSpPr>
          <p:cNvPr id="3" name="Pravokotnik 2"/>
          <p:cNvSpPr/>
          <p:nvPr/>
        </p:nvSpPr>
        <p:spPr>
          <a:xfrm>
            <a:off x="4424412" y="1622812"/>
            <a:ext cx="3814728" cy="461665"/>
          </a:xfrm>
          <a:prstGeom prst="rect">
            <a:avLst/>
          </a:prstGeom>
        </p:spPr>
        <p:txBody>
          <a:bodyPr wrap="square">
            <a:spAutoFit/>
          </a:bodyPr>
          <a:lstStyle/>
          <a:p>
            <a:r>
              <a:rPr lang="sl-SI" sz="2400" b="1" dirty="0">
                <a:latin typeface="+mj-lt"/>
                <a:cs typeface="Arial" panose="020B0604020202020204" pitchFamily="34" charset="0"/>
              </a:rPr>
              <a:t>Povzetek</a:t>
            </a:r>
            <a:r>
              <a:rPr lang="sl-SI" sz="2000" b="1" dirty="0">
                <a:latin typeface="+mj-lt"/>
                <a:cs typeface="Arial" panose="020B0604020202020204" pitchFamily="34" charset="0"/>
              </a:rPr>
              <a:t> </a:t>
            </a:r>
            <a:r>
              <a:rPr lang="sl-SI" sz="2400" b="1" dirty="0">
                <a:latin typeface="+mj-lt"/>
                <a:cs typeface="Arial" panose="020B0604020202020204" pitchFamily="34" charset="0"/>
              </a:rPr>
              <a:t>dejavnosti:</a:t>
            </a:r>
          </a:p>
        </p:txBody>
      </p:sp>
      <p:sp>
        <p:nvSpPr>
          <p:cNvPr id="12" name="Pravokotnik 11"/>
          <p:cNvSpPr/>
          <p:nvPr/>
        </p:nvSpPr>
        <p:spPr>
          <a:xfrm>
            <a:off x="4238861" y="2134506"/>
            <a:ext cx="5416004" cy="4093428"/>
          </a:xfrm>
          <a:prstGeom prst="rect">
            <a:avLst/>
          </a:prstGeom>
        </p:spPr>
        <p:txBody>
          <a:bodyPr wrap="square">
            <a:spAutoFit/>
          </a:bodyPr>
          <a:lstStyle/>
          <a:p>
            <a:r>
              <a:rPr lang="sl-SI" sz="2000" dirty="0">
                <a:cs typeface="Arial" panose="020B0604020202020204" pitchFamily="34" charset="0"/>
              </a:rPr>
              <a:t>Učenci so se s kulturno dediščino in forma vivo srečali že na kulturnem dnevu. Predhodno so bili seznanjeni tudi z vsebino počitniškega tabora, ki je potekal 29. 11. 2018 od 8.30 do 18.30.</a:t>
            </a:r>
          </a:p>
          <a:p>
            <a:r>
              <a:rPr lang="sl-SI" sz="2000" dirty="0">
                <a:cs typeface="Arial" panose="020B0604020202020204" pitchFamily="34" charset="0"/>
              </a:rPr>
              <a:t>Učni sprehod od forma vive do forma vive.</a:t>
            </a:r>
          </a:p>
          <a:p>
            <a:r>
              <a:rPr lang="sl-SI" sz="2000" dirty="0">
                <a:cs typeface="Arial" panose="020B0604020202020204" pitchFamily="34" charset="0"/>
              </a:rPr>
              <a:t>Predstavitve umetnikov; glasba, pripovedništvo, fotografija, ples.</a:t>
            </a:r>
          </a:p>
          <a:p>
            <a:r>
              <a:rPr lang="sl-SI" sz="2000" dirty="0">
                <a:cs typeface="Arial" panose="020B0604020202020204" pitchFamily="34" charset="0"/>
              </a:rPr>
              <a:t>Voden ogled stalne razstave o forma vivi.</a:t>
            </a:r>
          </a:p>
          <a:p>
            <a:r>
              <a:rPr lang="sl-SI" sz="2000" dirty="0">
                <a:cs typeface="Arial" panose="020B0604020202020204" pitchFamily="34" charset="0"/>
              </a:rPr>
              <a:t>Raziskovanje v knjižnici – forma viva v literaturi.</a:t>
            </a:r>
          </a:p>
          <a:p>
            <a:r>
              <a:rPr lang="sl-SI" sz="2000" dirty="0">
                <a:cs typeface="Arial" panose="020B0604020202020204" pitchFamily="34" charset="0"/>
              </a:rPr>
              <a:t>Pogovor z umetniki.</a:t>
            </a:r>
          </a:p>
          <a:p>
            <a:r>
              <a:rPr lang="sl-SI" sz="2000" dirty="0">
                <a:cs typeface="Arial" panose="020B0604020202020204" pitchFamily="34" charset="0"/>
              </a:rPr>
              <a:t>Aktivno sodelovanje v delavnicah – glasbena, plesna, pripovedniška, fotografska.</a:t>
            </a:r>
          </a:p>
          <a:p>
            <a:r>
              <a:rPr lang="sl-SI" sz="2000" dirty="0">
                <a:cs typeface="Arial" panose="020B0604020202020204" pitchFamily="34" charset="0"/>
              </a:rPr>
              <a:t>Predstavitev za starše.</a:t>
            </a:r>
          </a:p>
        </p:txBody>
      </p:sp>
      <p:pic>
        <p:nvPicPr>
          <p:cNvPr id="18" name="Picture 2" descr="Rezultat iskanja slik za logotip filozofske fakultete v Ljubljani"/>
          <p:cNvPicPr>
            <a:picLocks noChangeAspect="1" noChangeArrowheads="1"/>
          </p:cNvPicPr>
          <p:nvPr/>
        </p:nvPicPr>
        <p:blipFill>
          <a:blip r:embed="rId6" cstate="print"/>
          <a:srcRect/>
          <a:stretch>
            <a:fillRect/>
          </a:stretch>
        </p:blipFill>
        <p:spPr bwMode="auto">
          <a:xfrm>
            <a:off x="2855640" y="5006926"/>
            <a:ext cx="936104" cy="936104"/>
          </a:xfrm>
          <a:prstGeom prst="rect">
            <a:avLst/>
          </a:prstGeom>
          <a:noFill/>
        </p:spPr>
      </p:pic>
      <p:pic>
        <p:nvPicPr>
          <p:cNvPr id="19" name="Slika 18" descr="C:\Users\Petra\Desktop\PETIDA\logo\logo petida-01 (1).jpg"/>
          <p:cNvPicPr/>
          <p:nvPr/>
        </p:nvPicPr>
        <p:blipFill>
          <a:blip r:embed="rId7" cstate="print"/>
          <a:srcRect/>
          <a:stretch>
            <a:fillRect/>
          </a:stretch>
        </p:blipFill>
        <p:spPr bwMode="auto">
          <a:xfrm>
            <a:off x="1847528" y="5445225"/>
            <a:ext cx="919804" cy="753793"/>
          </a:xfrm>
          <a:prstGeom prst="rect">
            <a:avLst/>
          </a:prstGeom>
          <a:noFill/>
          <a:ln w="9525">
            <a:noFill/>
            <a:miter lim="800000"/>
            <a:headEnd/>
            <a:tailEnd/>
          </a:ln>
        </p:spPr>
      </p:pic>
      <p:pic>
        <p:nvPicPr>
          <p:cNvPr id="20" name="Slika 19"/>
          <p:cNvPicPr>
            <a:picLocks noChangeAspect="1"/>
          </p:cNvPicPr>
          <p:nvPr/>
        </p:nvPicPr>
        <p:blipFill>
          <a:blip r:embed="rId8" cstate="print"/>
          <a:stretch>
            <a:fillRect/>
          </a:stretch>
        </p:blipFill>
        <p:spPr>
          <a:xfrm>
            <a:off x="1847528" y="4649335"/>
            <a:ext cx="1080120" cy="716405"/>
          </a:xfrm>
          <a:prstGeom prst="rect">
            <a:avLst/>
          </a:prstGeom>
        </p:spPr>
      </p:pic>
    </p:spTree>
    <p:extLst>
      <p:ext uri="{BB962C8B-B14F-4D97-AF65-F5344CB8AC3E}">
        <p14:creationId xmlns:p14="http://schemas.microsoft.com/office/powerpoint/2010/main" val="420122843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09110647-3A14-4A7F-B03E-1E12CC39C795}"/>
              </a:ext>
            </a:extLst>
          </p:cNvPr>
          <p:cNvSpPr>
            <a:spLocks noGrp="1"/>
          </p:cNvSpPr>
          <p:nvPr>
            <p:ph type="title"/>
          </p:nvPr>
        </p:nvSpPr>
        <p:spPr>
          <a:xfrm>
            <a:off x="2372849" y="5572140"/>
            <a:ext cx="7704856" cy="428628"/>
          </a:xfrm>
          <a:solidFill>
            <a:schemeClr val="bg1"/>
          </a:solidFill>
        </p:spPr>
        <p:txBody>
          <a:bodyPr>
            <a:noAutofit/>
          </a:bodyPr>
          <a:lstStyle/>
          <a:p>
            <a:r>
              <a:rPr lang="sl-SI" sz="2400" b="1" dirty="0">
                <a:effectLst>
                  <a:outerShdw blurRad="38100" dist="38100" dir="2700000" algn="tl">
                    <a:srgbClr val="000000">
                      <a:alpha val="43137"/>
                    </a:srgbClr>
                  </a:outerShdw>
                </a:effectLst>
                <a:cs typeface="Arial" panose="020B0604020202020204" pitchFamily="34" charset="0"/>
              </a:rPr>
              <a:t>1. korak: OBČUTLJIVOST </a:t>
            </a:r>
            <a:r>
              <a:rPr lang="sl-SI" sz="1200" dirty="0">
                <a:latin typeface="Arial" panose="020B0604020202020204" pitchFamily="34" charset="0"/>
                <a:cs typeface="Arial" panose="020B0604020202020204" pitchFamily="34" charset="0"/>
              </a:rPr>
              <a:t>– </a:t>
            </a:r>
            <a:r>
              <a:rPr lang="sl-SI" dirty="0" smtClean="0">
                <a:cs typeface="Arial" panose="020B0604020202020204" pitchFamily="34" charset="0"/>
              </a:rPr>
              <a:t>SPREHOD PO FORMA VIVAH  IN  …</a:t>
            </a:r>
            <a:endParaRPr lang="sl-SI" dirty="0">
              <a:cs typeface="Arial" panose="020B0604020202020204" pitchFamily="34" charset="0"/>
            </a:endParaRPr>
          </a:p>
        </p:txBody>
      </p:sp>
      <p:sp>
        <p:nvSpPr>
          <p:cNvPr id="5" name="Pravokotnik 4"/>
          <p:cNvSpPr/>
          <p:nvPr/>
        </p:nvSpPr>
        <p:spPr>
          <a:xfrm>
            <a:off x="5080274" y="3244334"/>
            <a:ext cx="1814407" cy="369332"/>
          </a:xfrm>
          <a:prstGeom prst="rect">
            <a:avLst/>
          </a:prstGeom>
        </p:spPr>
        <p:txBody>
          <a:bodyPr wrap="none">
            <a:spAutoFit/>
          </a:bodyPr>
          <a:lstStyle/>
          <a:p>
            <a:r>
              <a:rPr lang="sl-SI" dirty="0"/>
              <a:t>Povzetek dejavno</a:t>
            </a:r>
          </a:p>
        </p:txBody>
      </p:sp>
      <p:pic>
        <p:nvPicPr>
          <p:cNvPr id="9" name="Ograda slike 8" descr="IMG_2603.jpg"/>
          <p:cNvPicPr>
            <a:picLocks noGrp="1" noChangeAspect="1"/>
          </p:cNvPicPr>
          <p:nvPr>
            <p:ph type="pic" idx="1"/>
          </p:nvPr>
        </p:nvPicPr>
        <p:blipFill>
          <a:blip r:embed="rId2" cstate="print"/>
          <a:srcRect l="6904" r="16550"/>
          <a:stretch>
            <a:fillRect/>
          </a:stretch>
        </p:blipFill>
        <p:spPr>
          <a:xfrm>
            <a:off x="3024166" y="278862"/>
            <a:ext cx="5929354" cy="4581462"/>
          </a:xfrm>
        </p:spPr>
      </p:pic>
    </p:spTree>
    <p:extLst>
      <p:ext uri="{BB962C8B-B14F-4D97-AF65-F5344CB8AC3E}">
        <p14:creationId xmlns:p14="http://schemas.microsoft.com/office/powerpoint/2010/main" val="2285733953"/>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09110647-3A14-4A7F-B03E-1E12CC39C795}"/>
              </a:ext>
            </a:extLst>
          </p:cNvPr>
          <p:cNvSpPr>
            <a:spLocks noGrp="1"/>
          </p:cNvSpPr>
          <p:nvPr>
            <p:ph type="title"/>
          </p:nvPr>
        </p:nvSpPr>
        <p:spPr>
          <a:xfrm>
            <a:off x="2326610" y="5589240"/>
            <a:ext cx="7704856" cy="432048"/>
          </a:xfrm>
          <a:solidFill>
            <a:schemeClr val="tx1"/>
          </a:solidFill>
        </p:spPr>
        <p:txBody>
          <a:bodyPr>
            <a:normAutofit/>
          </a:bodyPr>
          <a:lstStyle/>
          <a:p>
            <a:r>
              <a:rPr lang="sl-SI" sz="1200" dirty="0">
                <a:latin typeface="Arial" panose="020B0604020202020204" pitchFamily="34" charset="0"/>
                <a:cs typeface="Arial" panose="020B0604020202020204" pitchFamily="34" charset="0"/>
              </a:rPr>
              <a:t>PRIPOVEDOVALSKA/KNJIŽEVNA UMETNOST</a:t>
            </a:r>
          </a:p>
        </p:txBody>
      </p:sp>
      <p:sp>
        <p:nvSpPr>
          <p:cNvPr id="4" name="Označba mesta besedila 3">
            <a:extLst>
              <a:ext uri="{FF2B5EF4-FFF2-40B4-BE49-F238E27FC236}">
                <a16:creationId xmlns:a16="http://schemas.microsoft.com/office/drawing/2014/main" xmlns="" id="{DF2E6DE4-25E8-4D6B-94B2-019B7EDCE7CC}"/>
              </a:ext>
            </a:extLst>
          </p:cNvPr>
          <p:cNvSpPr>
            <a:spLocks noGrp="1"/>
          </p:cNvSpPr>
          <p:nvPr>
            <p:ph type="body" sz="half" idx="2"/>
          </p:nvPr>
        </p:nvSpPr>
        <p:spPr>
          <a:xfrm>
            <a:off x="2238348" y="6143644"/>
            <a:ext cx="7704856" cy="500066"/>
          </a:xfrm>
          <a:solidFill>
            <a:schemeClr val="bg1"/>
          </a:solidFill>
        </p:spPr>
        <p:txBody>
          <a:bodyPr>
            <a:normAutofit fontScale="25000" lnSpcReduction="20000"/>
          </a:bodyPr>
          <a:lstStyle/>
          <a:p>
            <a:endParaRPr lang="sl-SI" sz="1800" dirty="0"/>
          </a:p>
          <a:p>
            <a:r>
              <a:rPr lang="sl-SI" sz="8000" b="1" dirty="0">
                <a:latin typeface="+mj-lt"/>
                <a:cs typeface="Arial" panose="020B0604020202020204" pitchFamily="34" charset="0"/>
              </a:rPr>
              <a:t>Zgodba skozi PRIPOVED …</a:t>
            </a:r>
          </a:p>
        </p:txBody>
      </p:sp>
      <p:sp>
        <p:nvSpPr>
          <p:cNvPr id="5" name="Pravokotnik 4"/>
          <p:cNvSpPr/>
          <p:nvPr/>
        </p:nvSpPr>
        <p:spPr>
          <a:xfrm>
            <a:off x="5080274" y="3244334"/>
            <a:ext cx="1814407" cy="369332"/>
          </a:xfrm>
          <a:prstGeom prst="rect">
            <a:avLst/>
          </a:prstGeom>
        </p:spPr>
        <p:txBody>
          <a:bodyPr wrap="none">
            <a:spAutoFit/>
          </a:bodyPr>
          <a:lstStyle/>
          <a:p>
            <a:r>
              <a:rPr lang="sl-SI" dirty="0"/>
              <a:t>Povzetek dejavno</a:t>
            </a:r>
          </a:p>
        </p:txBody>
      </p:sp>
      <p:pic>
        <p:nvPicPr>
          <p:cNvPr id="6" name="Označba mesta slike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548" r="5548"/>
          <a:stretch>
            <a:fillRect/>
          </a:stretch>
        </p:blipFill>
        <p:spPr>
          <a:xfrm>
            <a:off x="2326610" y="188641"/>
            <a:ext cx="7704856" cy="5400599"/>
          </a:xfrm>
        </p:spPr>
      </p:pic>
    </p:spTree>
    <p:extLst>
      <p:ext uri="{BB962C8B-B14F-4D97-AF65-F5344CB8AC3E}">
        <p14:creationId xmlns:p14="http://schemas.microsoft.com/office/powerpoint/2010/main" val="2534448476"/>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xmlns="" id="{09110647-3A14-4A7F-B03E-1E12CC39C795}"/>
              </a:ext>
            </a:extLst>
          </p:cNvPr>
          <p:cNvSpPr>
            <a:spLocks noGrp="1"/>
          </p:cNvSpPr>
          <p:nvPr>
            <p:ph type="title"/>
          </p:nvPr>
        </p:nvSpPr>
        <p:spPr>
          <a:xfrm>
            <a:off x="2329441" y="5301209"/>
            <a:ext cx="7704856" cy="432047"/>
          </a:xfrm>
          <a:solidFill>
            <a:schemeClr val="bg1"/>
          </a:solidFill>
        </p:spPr>
        <p:txBody>
          <a:bodyPr>
            <a:normAutofit fontScale="90000"/>
          </a:bodyPr>
          <a:lstStyle/>
          <a:p>
            <a:r>
              <a:rPr lang="sl-SI" b="1" dirty="0" smtClean="0">
                <a:cs typeface="Arial" panose="020B0604020202020204" pitchFamily="34" charset="0"/>
              </a:rPr>
              <a:t>2. korak</a:t>
            </a:r>
            <a:r>
              <a:rPr lang="sl-SI" dirty="0" smtClean="0">
                <a:cs typeface="Arial" panose="020B0604020202020204" pitchFamily="34" charset="0"/>
              </a:rPr>
              <a:t>: SEZNANJANJE, OSMISLITEV</a:t>
            </a:r>
            <a:endParaRPr lang="sl-SI" dirty="0">
              <a:cs typeface="Arial" panose="020B0604020202020204" pitchFamily="34" charset="0"/>
            </a:endParaRPr>
          </a:p>
        </p:txBody>
      </p:sp>
      <p:sp>
        <p:nvSpPr>
          <p:cNvPr id="4" name="Označba mesta besedila 3">
            <a:extLst>
              <a:ext uri="{FF2B5EF4-FFF2-40B4-BE49-F238E27FC236}">
                <a16:creationId xmlns:a16="http://schemas.microsoft.com/office/drawing/2014/main" xmlns="" id="{DF2E6DE4-25E8-4D6B-94B2-019B7EDCE7CC}"/>
              </a:ext>
            </a:extLst>
          </p:cNvPr>
          <p:cNvSpPr>
            <a:spLocks noGrp="1"/>
          </p:cNvSpPr>
          <p:nvPr>
            <p:ph type="body" sz="half" idx="2"/>
          </p:nvPr>
        </p:nvSpPr>
        <p:spPr>
          <a:xfrm>
            <a:off x="2351584" y="5970106"/>
            <a:ext cx="7704856" cy="627246"/>
          </a:xfrm>
          <a:solidFill>
            <a:schemeClr val="bg1"/>
          </a:solidFill>
        </p:spPr>
        <p:txBody>
          <a:bodyPr>
            <a:normAutofit fontScale="92500" lnSpcReduction="10000"/>
          </a:bodyPr>
          <a:lstStyle/>
          <a:p>
            <a:pPr marL="285750" indent="-285750"/>
            <a:r>
              <a:rPr lang="sl-SI" sz="2200" dirty="0">
                <a:latin typeface="+mj-lt"/>
                <a:cs typeface="Arial" panose="020B0604020202020204" pitchFamily="34" charset="0"/>
              </a:rPr>
              <a:t>V Koroškem pokrajinskem muzeju in v Koroški osrednji knjižnici smo iskali informacije, raziskovali pomene forma </a:t>
            </a:r>
            <a:r>
              <a:rPr lang="sl-SI" sz="2200" dirty="0" err="1">
                <a:latin typeface="+mj-lt"/>
                <a:cs typeface="Arial" panose="020B0604020202020204" pitchFamily="34" charset="0"/>
              </a:rPr>
              <a:t>viv</a:t>
            </a:r>
            <a:r>
              <a:rPr lang="sl-SI" sz="2200" dirty="0">
                <a:latin typeface="+mj-lt"/>
                <a:cs typeface="Arial" panose="020B0604020202020204" pitchFamily="34" charset="0"/>
              </a:rPr>
              <a:t> za naš kraj. </a:t>
            </a:r>
            <a:endParaRPr lang="sl-SI" sz="2200" dirty="0">
              <a:latin typeface="+mj-lt"/>
            </a:endParaRPr>
          </a:p>
          <a:p>
            <a:endParaRPr lang="sl-SI" sz="1800" dirty="0"/>
          </a:p>
        </p:txBody>
      </p:sp>
      <p:pic>
        <p:nvPicPr>
          <p:cNvPr id="8" name="Označba mesta slike 7"/>
          <p:cNvPicPr>
            <a:picLocks noGrp="1" noChangeAspect="1"/>
          </p:cNvPicPr>
          <p:nvPr>
            <p:ph type="pic" idx="1"/>
          </p:nvPr>
        </p:nvPicPr>
        <p:blipFill>
          <a:blip r:embed="rId2" cstate="print"/>
          <a:stretch>
            <a:fillRect/>
          </a:stretch>
        </p:blipFill>
        <p:spPr>
          <a:xfrm>
            <a:off x="2595539" y="142852"/>
            <a:ext cx="7194509" cy="4797152"/>
          </a:xfrm>
        </p:spPr>
      </p:pic>
    </p:spTree>
    <p:extLst>
      <p:ext uri="{BB962C8B-B14F-4D97-AF65-F5344CB8AC3E}">
        <p14:creationId xmlns:p14="http://schemas.microsoft.com/office/powerpoint/2010/main" val="394735348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796</Words>
  <Application>Microsoft Office PowerPoint</Application>
  <PresentationFormat>Širokozaslonsko</PresentationFormat>
  <Paragraphs>89</Paragraphs>
  <Slides>16</Slides>
  <Notes>1</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16</vt:i4>
      </vt:variant>
    </vt:vector>
  </HeadingPairs>
  <TitlesOfParts>
    <vt:vector size="22" baseType="lpstr">
      <vt:lpstr>Arial</vt:lpstr>
      <vt:lpstr>Calibri</vt:lpstr>
      <vt:lpstr>Calibri Light</vt:lpstr>
      <vt:lpstr>Cambria</vt:lpstr>
      <vt:lpstr>Times New Roman</vt:lpstr>
      <vt:lpstr>Officeova tema</vt:lpstr>
      <vt:lpstr>PowerPointova predstavitev</vt:lpstr>
      <vt:lpstr>PowerPointova predstavitev</vt:lpstr>
      <vt:lpstr>PowerPointova predstavitev</vt:lpstr>
      <vt:lpstr>PowerPointova predstavitev</vt:lpstr>
      <vt:lpstr> 5 stopenjski didaktični model izvedbe in načrtovanja</vt:lpstr>
      <vt:lpstr>PowerPointova predstavitev</vt:lpstr>
      <vt:lpstr>1. korak: OBČUTLJIVOST – SPREHOD PO FORMA VIVAH  IN  …</vt:lpstr>
      <vt:lpstr>PRIPOVEDOVALSKA/KNJIŽEVNA UMETNOST</vt:lpstr>
      <vt:lpstr>2. korak: SEZNANJANJE, OSMISLITEV</vt:lpstr>
      <vt:lpstr>3. korak: DIALOŠKOST </vt:lpstr>
      <vt:lpstr>4. korak: USTVARJALNOST</vt:lpstr>
      <vt:lpstr>PowerPointova predstavitev</vt:lpstr>
      <vt:lpstr>5. korak: DRUŽBENI ANGAŽMA … ko našo zgodbo o forma vivah predstavimo drugim…</vt:lpstr>
      <vt:lpstr>5</vt:lpstr>
      <vt:lpstr>PowerPointova predstavitev</vt:lpstr>
      <vt:lpstr>PowerPointova predstavitev</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Uporabnik sistema Windows</dc:creator>
  <cp:lastModifiedBy>Uporabnik sistema Windows</cp:lastModifiedBy>
  <cp:revision>4</cp:revision>
  <dcterms:created xsi:type="dcterms:W3CDTF">2022-05-22T09:51:27Z</dcterms:created>
  <dcterms:modified xsi:type="dcterms:W3CDTF">2022-05-30T13:35:59Z</dcterms:modified>
</cp:coreProperties>
</file>